
<file path=[Content_Types].xml><?xml version="1.0" encoding="utf-8"?>
<Types xmlns="http://schemas.openxmlformats.org/package/2006/content-types">
  <Default Extension="gif" ContentType="image/gif"/>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23"/>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26" roundtripDataSignature="AMtx7mjLdM2GbDTDrW/hF7VpWHCnkoVhGA=="/>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729"/>
  </p:normalViewPr>
  <p:slideViewPr>
    <p:cSldViewPr snapToGrid="0">
      <p:cViewPr varScale="1">
        <p:scale>
          <a:sx n="112" d="100"/>
          <a:sy n="112" d="100"/>
        </p:scale>
        <p:origin x="600"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customschemas.google.com/relationships/presentationmetadata" Target="metadata"/><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‹nr.›</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6" name="Google Shape;86;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I am Ruth Stevens, architect and researcher in design methodology and design didactics.</a:t>
            </a:r>
            <a:endParaRPr/>
          </a:p>
          <a:p>
            <a:pPr marL="0" lvl="0" indent="0" algn="l" rtl="0">
              <a:lnSpc>
                <a:spcPct val="100000"/>
              </a:lnSpc>
              <a:spcBef>
                <a:spcPts val="0"/>
              </a:spcBef>
              <a:spcAft>
                <a:spcPts val="0"/>
              </a:spcAft>
              <a:buSzPts val="1400"/>
              <a:buNone/>
            </a:pPr>
            <a:r>
              <a:rPr lang="en-US"/>
              <a:t>Teaching several courses in higher education on the aforementioned topics, I came across many school environments, which always touches my heart.</a:t>
            </a:r>
            <a:endParaRPr/>
          </a:p>
        </p:txBody>
      </p:sp>
      <p:sp>
        <p:nvSpPr>
          <p:cNvPr id="87" name="Google Shape;87;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0"/>
        <p:cNvGrpSpPr/>
        <p:nvPr/>
      </p:nvGrpSpPr>
      <p:grpSpPr>
        <a:xfrm>
          <a:off x="0" y="0"/>
          <a:ext cx="0" cy="0"/>
          <a:chOff x="0" y="0"/>
          <a:chExt cx="0" cy="0"/>
        </a:xfrm>
      </p:grpSpPr>
      <p:sp>
        <p:nvSpPr>
          <p:cNvPr id="221" name="Google Shape;221;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2" name="Google Shape;222;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15 min</a:t>
            </a:r>
            <a:endParaRPr/>
          </a:p>
        </p:txBody>
      </p:sp>
      <p:sp>
        <p:nvSpPr>
          <p:cNvPr id="223" name="Google Shape;223;p1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
        <p:cNvGrpSpPr/>
        <p:nvPr/>
      </p:nvGrpSpPr>
      <p:grpSpPr>
        <a:xfrm>
          <a:off x="0" y="0"/>
          <a:ext cx="0" cy="0"/>
          <a:chOff x="0" y="0"/>
          <a:chExt cx="0" cy="0"/>
        </a:xfrm>
      </p:grpSpPr>
      <p:sp>
        <p:nvSpPr>
          <p:cNvPr id="227" name="Google Shape;227;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8" name="Google Shape;228;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sz="1200">
                <a:latin typeface="Calibri"/>
                <a:ea typeface="Calibri"/>
                <a:cs typeface="Calibri"/>
                <a:sym typeface="Calibri"/>
              </a:rPr>
              <a:t>Lees de vragen op het infoblad rond de leertheorieën</a:t>
            </a:r>
            <a:endParaRPr sz="1200">
              <a:latin typeface="Calibri"/>
              <a:ea typeface="Calibri"/>
              <a:cs typeface="Calibri"/>
              <a:sym typeface="Calibri"/>
            </a:endParaRPr>
          </a:p>
          <a:p>
            <a:pPr marL="0" lvl="0" indent="0" algn="l" rtl="0">
              <a:lnSpc>
                <a:spcPct val="100000"/>
              </a:lnSpc>
              <a:spcBef>
                <a:spcPts val="0"/>
              </a:spcBef>
              <a:spcAft>
                <a:spcPts val="0"/>
              </a:spcAft>
              <a:buSzPts val="1400"/>
              <a:buNone/>
            </a:pPr>
            <a:endParaRPr/>
          </a:p>
        </p:txBody>
      </p:sp>
      <p:sp>
        <p:nvSpPr>
          <p:cNvPr id="229" name="Google Shape;229;p1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9"/>
        <p:cNvGrpSpPr/>
        <p:nvPr/>
      </p:nvGrpSpPr>
      <p:grpSpPr>
        <a:xfrm>
          <a:off x="0" y="0"/>
          <a:ext cx="0" cy="0"/>
          <a:chOff x="0" y="0"/>
          <a:chExt cx="0" cy="0"/>
        </a:xfrm>
      </p:grpSpPr>
      <p:sp>
        <p:nvSpPr>
          <p:cNvPr id="240" name="Google Shape;240;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1" name="Google Shape;241;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sz="1200">
                <a:latin typeface="Calibri"/>
                <a:ea typeface="Calibri"/>
                <a:cs typeface="Calibri"/>
                <a:sym typeface="Calibri"/>
              </a:rPr>
              <a:t>Lees de vragen op het infoblad rond de leertheorieën</a:t>
            </a:r>
            <a:endParaRPr sz="1200">
              <a:latin typeface="Calibri"/>
              <a:ea typeface="Calibri"/>
              <a:cs typeface="Calibri"/>
              <a:sym typeface="Calibri"/>
            </a:endParaRPr>
          </a:p>
          <a:p>
            <a:pPr marL="0" lvl="0" indent="0" algn="l" rtl="0">
              <a:lnSpc>
                <a:spcPct val="100000"/>
              </a:lnSpc>
              <a:spcBef>
                <a:spcPts val="0"/>
              </a:spcBef>
              <a:spcAft>
                <a:spcPts val="0"/>
              </a:spcAft>
              <a:buSzPts val="1400"/>
              <a:buNone/>
            </a:pPr>
            <a:endParaRPr/>
          </a:p>
        </p:txBody>
      </p:sp>
      <p:sp>
        <p:nvSpPr>
          <p:cNvPr id="242" name="Google Shape;242;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6"/>
        <p:cNvGrpSpPr/>
        <p:nvPr/>
      </p:nvGrpSpPr>
      <p:grpSpPr>
        <a:xfrm>
          <a:off x="0" y="0"/>
          <a:ext cx="0" cy="0"/>
          <a:chOff x="0" y="0"/>
          <a:chExt cx="0" cy="0"/>
        </a:xfrm>
      </p:grpSpPr>
      <p:sp>
        <p:nvSpPr>
          <p:cNvPr id="247" name="Google Shape;247;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8" name="Google Shape;248;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15 min</a:t>
            </a:r>
            <a:endParaRPr/>
          </a:p>
        </p:txBody>
      </p:sp>
      <p:sp>
        <p:nvSpPr>
          <p:cNvPr id="249" name="Google Shape;249;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2"/>
        <p:cNvGrpSpPr/>
        <p:nvPr/>
      </p:nvGrpSpPr>
      <p:grpSpPr>
        <a:xfrm>
          <a:off x="0" y="0"/>
          <a:ext cx="0" cy="0"/>
          <a:chOff x="0" y="0"/>
          <a:chExt cx="0" cy="0"/>
        </a:xfrm>
      </p:grpSpPr>
      <p:sp>
        <p:nvSpPr>
          <p:cNvPr id="253" name="Google Shape;253;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4" name="Google Shape;254;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Beschrijf:</a:t>
            </a:r>
            <a:endParaRPr/>
          </a:p>
          <a:p>
            <a:pPr marL="0" lvl="0" indent="0" algn="l" rtl="0">
              <a:lnSpc>
                <a:spcPct val="100000"/>
              </a:lnSpc>
              <a:spcBef>
                <a:spcPts val="0"/>
              </a:spcBef>
              <a:spcAft>
                <a:spcPts val="0"/>
              </a:spcAft>
              <a:buSzPts val="1400"/>
              <a:buNone/>
            </a:pPr>
            <a:r>
              <a:rPr lang="en-US" sz="1800" b="0" i="1" u="none" strike="noStrike">
                <a:solidFill>
                  <a:srgbClr val="000000"/>
                </a:solidFill>
                <a:latin typeface="Arial"/>
                <a:ea typeface="Arial"/>
                <a:cs typeface="Arial"/>
                <a:sym typeface="Arial"/>
              </a:rPr>
              <a:t>Hoe matchten deze ruimtes met jouw wensen, jouw werking, jouw waardes? </a:t>
            </a:r>
            <a:endParaRPr b="0"/>
          </a:p>
          <a:p>
            <a:pPr marL="0" lvl="0" indent="0" algn="l" rtl="0">
              <a:lnSpc>
                <a:spcPct val="100000"/>
              </a:lnSpc>
              <a:spcBef>
                <a:spcPts val="0"/>
              </a:spcBef>
              <a:spcAft>
                <a:spcPts val="0"/>
              </a:spcAft>
              <a:buSzPts val="1400"/>
              <a:buNone/>
            </a:pPr>
            <a:r>
              <a:rPr lang="en-US" sz="1800" b="0" i="1" u="none" strike="noStrike">
                <a:solidFill>
                  <a:srgbClr val="000000"/>
                </a:solidFill>
                <a:latin typeface="Arial"/>
                <a:ea typeface="Arial"/>
                <a:cs typeface="Arial"/>
                <a:sym typeface="Arial"/>
              </a:rPr>
              <a:t>Wat trekt je aan in beide beelden?</a:t>
            </a:r>
            <a:br>
              <a:rPr lang="en-US" b="0"/>
            </a:br>
            <a:r>
              <a:rPr lang="en-US" sz="1800" b="0" i="1" u="none" strike="noStrike">
                <a:solidFill>
                  <a:srgbClr val="000000"/>
                </a:solidFill>
                <a:latin typeface="Arial"/>
                <a:ea typeface="Arial"/>
                <a:cs typeface="Arial"/>
                <a:sym typeface="Arial"/>
              </a:rPr>
              <a:t>Wat zag je erin wat er volgens jou nodig is ‘fysiek’ en ‘sfeer’ om je identiteit ten volle tot z’n recht te laten komen. </a:t>
            </a:r>
            <a:endParaRPr/>
          </a:p>
          <a:p>
            <a:pPr marL="0" lvl="0" indent="0" algn="l" rtl="0">
              <a:lnSpc>
                <a:spcPct val="100000"/>
              </a:lnSpc>
              <a:spcBef>
                <a:spcPts val="0"/>
              </a:spcBef>
              <a:spcAft>
                <a:spcPts val="0"/>
              </a:spcAft>
              <a:buSzPts val="1400"/>
              <a:buNone/>
            </a:pPr>
            <a:endParaRPr sz="1800" b="0" i="1" u="none" strike="noStrik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200"/>
              <a:buFont typeface="Calibri"/>
              <a:buNone/>
            </a:pPr>
            <a:r>
              <a:rPr lang="en-US" sz="1200" i="1">
                <a:latin typeface="Calibri"/>
                <a:ea typeface="Calibri"/>
                <a:cs typeface="Calibri"/>
                <a:sym typeface="Calibri"/>
              </a:rPr>
              <a:t>de boom zorgt voor veilig gevoel</a:t>
            </a:r>
            <a:br>
              <a:rPr lang="en-US" sz="1200" i="1">
                <a:latin typeface="Calibri"/>
                <a:ea typeface="Calibri"/>
                <a:cs typeface="Calibri"/>
                <a:sym typeface="Calibri"/>
              </a:rPr>
            </a:br>
            <a:r>
              <a:rPr lang="en-US" sz="1200" i="1">
                <a:latin typeface="Calibri"/>
                <a:ea typeface="Calibri"/>
                <a:cs typeface="Calibri"/>
                <a:sym typeface="Calibri"/>
              </a:rPr>
              <a:t>de verschillende objecten om te zitten faciliteren groepswerk</a:t>
            </a:r>
            <a:endParaRPr/>
          </a:p>
          <a:p>
            <a:pPr marL="0" lvl="0" indent="0" algn="l" rtl="0">
              <a:lnSpc>
                <a:spcPct val="100000"/>
              </a:lnSpc>
              <a:spcBef>
                <a:spcPts val="0"/>
              </a:spcBef>
              <a:spcAft>
                <a:spcPts val="0"/>
              </a:spcAft>
              <a:buSzPts val="1400"/>
              <a:buNone/>
            </a:pPr>
            <a:endParaRPr b="0"/>
          </a:p>
          <a:p>
            <a:pPr marL="0" lvl="0" indent="0" algn="l" rtl="0">
              <a:lnSpc>
                <a:spcPct val="100000"/>
              </a:lnSpc>
              <a:spcBef>
                <a:spcPts val="0"/>
              </a:spcBef>
              <a:spcAft>
                <a:spcPts val="0"/>
              </a:spcAft>
              <a:buSzPts val="1400"/>
              <a:buNone/>
            </a:pPr>
            <a:br>
              <a:rPr lang="en-US"/>
            </a:br>
            <a:endParaRPr/>
          </a:p>
        </p:txBody>
      </p:sp>
      <p:sp>
        <p:nvSpPr>
          <p:cNvPr id="255" name="Google Shape;255;p1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9"/>
        <p:cNvGrpSpPr/>
        <p:nvPr/>
      </p:nvGrpSpPr>
      <p:grpSpPr>
        <a:xfrm>
          <a:off x="0" y="0"/>
          <a:ext cx="0" cy="0"/>
          <a:chOff x="0" y="0"/>
          <a:chExt cx="0" cy="0"/>
        </a:xfrm>
      </p:grpSpPr>
      <p:sp>
        <p:nvSpPr>
          <p:cNvPr id="260" name="Google Shape;260;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1" name="Google Shape;261;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Maak tabel of figuur van die termen!</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sz="1800" b="0" i="1" u="none" strike="noStrike">
                <a:solidFill>
                  <a:srgbClr val="000000"/>
                </a:solidFill>
                <a:latin typeface="Arial"/>
                <a:ea typeface="Arial"/>
                <a:cs typeface="Arial"/>
                <a:sym typeface="Arial"/>
              </a:rPr>
              <a:t>Hoe matchten deze ruimtes met jouw wensen, jouw werking, jouw waardes? </a:t>
            </a:r>
            <a:endParaRPr b="0"/>
          </a:p>
          <a:p>
            <a:pPr marL="0" lvl="0" indent="0" algn="l" rtl="0">
              <a:lnSpc>
                <a:spcPct val="100000"/>
              </a:lnSpc>
              <a:spcBef>
                <a:spcPts val="0"/>
              </a:spcBef>
              <a:spcAft>
                <a:spcPts val="0"/>
              </a:spcAft>
              <a:buSzPts val="1400"/>
              <a:buNone/>
            </a:pPr>
            <a:r>
              <a:rPr lang="en-US" sz="1800" b="0" i="1" u="none" strike="noStrike">
                <a:solidFill>
                  <a:srgbClr val="000000"/>
                </a:solidFill>
                <a:latin typeface="Arial"/>
                <a:ea typeface="Arial"/>
                <a:cs typeface="Arial"/>
                <a:sym typeface="Arial"/>
              </a:rPr>
              <a:t>Wat trekt je aan in beide beelden?</a:t>
            </a:r>
            <a:br>
              <a:rPr lang="en-US" b="0"/>
            </a:br>
            <a:r>
              <a:rPr lang="en-US" sz="1800" b="0" i="1" u="none" strike="noStrike">
                <a:solidFill>
                  <a:srgbClr val="000000"/>
                </a:solidFill>
                <a:latin typeface="Arial"/>
                <a:ea typeface="Arial"/>
                <a:cs typeface="Arial"/>
                <a:sym typeface="Arial"/>
              </a:rPr>
              <a:t>Wat zag je erin wat er volgens jou nodig is ‘fysiek’ en ‘sfeer’ om je identiteit ten volle tot z’n recht te laten komen. </a:t>
            </a:r>
            <a:endParaRPr b="0"/>
          </a:p>
          <a:p>
            <a:pPr marL="0" lvl="0" indent="0" algn="l" rtl="0">
              <a:lnSpc>
                <a:spcPct val="100000"/>
              </a:lnSpc>
              <a:spcBef>
                <a:spcPts val="0"/>
              </a:spcBef>
              <a:spcAft>
                <a:spcPts val="0"/>
              </a:spcAft>
              <a:buSzPts val="1400"/>
              <a:buNone/>
            </a:pPr>
            <a:br>
              <a:rPr lang="en-US"/>
            </a:br>
            <a:endParaRPr/>
          </a:p>
        </p:txBody>
      </p:sp>
      <p:sp>
        <p:nvSpPr>
          <p:cNvPr id="262" name="Google Shape;262;p1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7"/>
        <p:cNvGrpSpPr/>
        <p:nvPr/>
      </p:nvGrpSpPr>
      <p:grpSpPr>
        <a:xfrm>
          <a:off x="0" y="0"/>
          <a:ext cx="0" cy="0"/>
          <a:chOff x="0" y="0"/>
          <a:chExt cx="0" cy="0"/>
        </a:xfrm>
      </p:grpSpPr>
      <p:sp>
        <p:nvSpPr>
          <p:cNvPr id="268" name="Google Shape;268;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9" name="Google Shape;269;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5 min</a:t>
            </a:r>
            <a:endParaRPr/>
          </a:p>
        </p:txBody>
      </p:sp>
      <p:sp>
        <p:nvSpPr>
          <p:cNvPr id="270" name="Google Shape;270;p1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16</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3"/>
        <p:cNvGrpSpPr/>
        <p:nvPr/>
      </p:nvGrpSpPr>
      <p:grpSpPr>
        <a:xfrm>
          <a:off x="0" y="0"/>
          <a:ext cx="0" cy="0"/>
          <a:chOff x="0" y="0"/>
          <a:chExt cx="0" cy="0"/>
        </a:xfrm>
      </p:grpSpPr>
      <p:sp>
        <p:nvSpPr>
          <p:cNvPr id="274" name="Google Shape;274;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5" name="Google Shape;275;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sz="1200">
                <a:latin typeface="Calibri"/>
                <a:ea typeface="Calibri"/>
                <a:cs typeface="Calibri"/>
                <a:sym typeface="Calibri"/>
              </a:rPr>
              <a:t>Lees de vragen op het infoblad rond de leertheorieën</a:t>
            </a:r>
            <a:endParaRPr sz="1200">
              <a:latin typeface="Calibri"/>
              <a:ea typeface="Calibri"/>
              <a:cs typeface="Calibri"/>
              <a:sym typeface="Calibri"/>
            </a:endParaRPr>
          </a:p>
          <a:p>
            <a:pPr marL="0" lvl="0" indent="0" algn="l" rtl="0">
              <a:lnSpc>
                <a:spcPct val="100000"/>
              </a:lnSpc>
              <a:spcBef>
                <a:spcPts val="0"/>
              </a:spcBef>
              <a:spcAft>
                <a:spcPts val="0"/>
              </a:spcAft>
              <a:buSzPts val="1400"/>
              <a:buNone/>
            </a:pPr>
            <a:endParaRPr/>
          </a:p>
        </p:txBody>
      </p:sp>
      <p:sp>
        <p:nvSpPr>
          <p:cNvPr id="276" name="Google Shape;276;p1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17</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4"/>
        <p:cNvGrpSpPr/>
        <p:nvPr/>
      </p:nvGrpSpPr>
      <p:grpSpPr>
        <a:xfrm>
          <a:off x="0" y="0"/>
          <a:ext cx="0" cy="0"/>
          <a:chOff x="0" y="0"/>
          <a:chExt cx="0" cy="0"/>
        </a:xfrm>
      </p:grpSpPr>
      <p:sp>
        <p:nvSpPr>
          <p:cNvPr id="285" name="Google Shape;285;g3925a2ce538_0_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6" name="Google Shape;286;g3925a2ce538_0_17: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7" name="Google Shape;287;g3925a2ce538_0_17: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18</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1"/>
        <p:cNvGrpSpPr/>
        <p:nvPr/>
      </p:nvGrpSpPr>
      <p:grpSpPr>
        <a:xfrm>
          <a:off x="0" y="0"/>
          <a:ext cx="0" cy="0"/>
          <a:chOff x="0" y="0"/>
          <a:chExt cx="0" cy="0"/>
        </a:xfrm>
      </p:grpSpPr>
      <p:sp>
        <p:nvSpPr>
          <p:cNvPr id="292" name="Google Shape;292;g3925a2ce538_0_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3" name="Google Shape;293;g3925a2ce538_0_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For the next step you will take an </a:t>
            </a:r>
            <a:r>
              <a:rPr lang="en-US" b="1"/>
              <a:t>actual course or lesson</a:t>
            </a:r>
            <a:r>
              <a:rPr lang="en-US"/>
              <a:t> in consideration. </a:t>
            </a:r>
            <a:endParaRPr/>
          </a:p>
          <a:p>
            <a:pPr marL="0" lvl="0" indent="0" algn="l" rtl="0">
              <a:lnSpc>
                <a:spcPct val="100000"/>
              </a:lnSpc>
              <a:spcBef>
                <a:spcPts val="0"/>
              </a:spcBef>
              <a:spcAft>
                <a:spcPts val="0"/>
              </a:spcAft>
              <a:buSzPts val="1400"/>
              <a:buNone/>
            </a:pPr>
            <a:r>
              <a:rPr lang="en-US"/>
              <a:t>We will move on from our own Rider to a real lesson design; what is the lesson goal, what do you need, how many time do you need per fase, which workforms fit your lesson goals, how many students are there, describe your surroundings, what learning theory’s will fit your lesson.. </a:t>
            </a:r>
            <a:endParaRPr/>
          </a:p>
        </p:txBody>
      </p:sp>
      <p:sp>
        <p:nvSpPr>
          <p:cNvPr id="294" name="Google Shape;294;g3925a2ce538_0_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19</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6" name="Google Shape;96;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sz="1800">
                <a:latin typeface="Calibri"/>
                <a:ea typeface="Calibri"/>
                <a:cs typeface="Calibri"/>
                <a:sym typeface="Calibri"/>
              </a:rPr>
              <a:t>Ik ben Ruth, architect en vakdidacticus in ontwerp- en architectuurgerelateerde vakken, en ik focus mijn onderzoek op schoolomgevingen, vanuit een dubbel perspectief -&gt; dat van architect, die kijkt naar hoe we scholen bouwen, wat tendenzen zijn, en waar we zien dat architecten pedagogische visies uiten in hun architectuur.</a:t>
            </a:r>
            <a:endParaRPr/>
          </a:p>
          <a:p>
            <a:pPr marL="0" lvl="0" indent="0" algn="l" rtl="0">
              <a:lnSpc>
                <a:spcPct val="100000"/>
              </a:lnSpc>
              <a:spcBef>
                <a:spcPts val="0"/>
              </a:spcBef>
              <a:spcAft>
                <a:spcPts val="0"/>
              </a:spcAft>
              <a:buSzPts val="1400"/>
              <a:buNone/>
            </a:pPr>
            <a:r>
              <a:rPr lang="en-US" sz="1800">
                <a:latin typeface="Calibri"/>
                <a:ea typeface="Calibri"/>
                <a:cs typeface="Calibri"/>
                <a:sym typeface="Calibri"/>
              </a:rPr>
              <a:t>Daarnaast ook als vakdidacticus, wat heb ik nodig om mijn leerstof goed over te brengen, om leerlingen iets bij te brengen over cultuuruitingen, over architectuur.</a:t>
            </a:r>
            <a:endParaRPr/>
          </a:p>
          <a:p>
            <a:pPr marL="0" lvl="0" indent="0" algn="l" rtl="0">
              <a:lnSpc>
                <a:spcPct val="100000"/>
              </a:lnSpc>
              <a:spcBef>
                <a:spcPts val="0"/>
              </a:spcBef>
              <a:spcAft>
                <a:spcPts val="0"/>
              </a:spcAft>
              <a:buSzPts val="1400"/>
              <a:buNone/>
            </a:pPr>
            <a:endParaRPr sz="1800">
              <a:latin typeface="Calibri"/>
              <a:ea typeface="Calibri"/>
              <a:cs typeface="Calibri"/>
              <a:sym typeface="Calibri"/>
            </a:endParaRPr>
          </a:p>
          <a:p>
            <a:pPr marL="0" lvl="0" indent="0" algn="l" rtl="0">
              <a:lnSpc>
                <a:spcPct val="100000"/>
              </a:lnSpc>
              <a:spcBef>
                <a:spcPts val="0"/>
              </a:spcBef>
              <a:spcAft>
                <a:spcPts val="0"/>
              </a:spcAft>
              <a:buSzPts val="1400"/>
              <a:buNone/>
            </a:pPr>
            <a:r>
              <a:rPr lang="en-US" sz="1800">
                <a:latin typeface="Calibri"/>
                <a:ea typeface="Calibri"/>
                <a:cs typeface="Calibri"/>
                <a:sym typeface="Calibri"/>
              </a:rPr>
              <a:t>Ik neem je graag mee naar enkele quotes die ik verzamelde tijdens mijn empirisch onderzoek in scholen, waar je heel snel kan zien hoe ruimte en leren/lesgeven toch altijd met elkaar verbonden zijn… hoe de context ons altijd beïnvloed, en we er dus maar best gebruik van kunnen maken, iedereen akkoord??</a:t>
            </a:r>
            <a:endParaRPr/>
          </a:p>
          <a:p>
            <a:pPr marL="0" lvl="0" indent="0" algn="l" rtl="0">
              <a:lnSpc>
                <a:spcPct val="100000"/>
              </a:lnSpc>
              <a:spcBef>
                <a:spcPts val="0"/>
              </a:spcBef>
              <a:spcAft>
                <a:spcPts val="0"/>
              </a:spcAft>
              <a:buSzPts val="1400"/>
              <a:buNone/>
            </a:pPr>
            <a:endParaRPr sz="1800">
              <a:latin typeface="Calibri"/>
              <a:ea typeface="Calibri"/>
              <a:cs typeface="Calibri"/>
              <a:sym typeface="Calibri"/>
            </a:endParaRPr>
          </a:p>
          <a:p>
            <a:pPr marL="0" lvl="0" indent="0" algn="l" rtl="0">
              <a:lnSpc>
                <a:spcPct val="100000"/>
              </a:lnSpc>
              <a:spcBef>
                <a:spcPts val="0"/>
              </a:spcBef>
              <a:spcAft>
                <a:spcPts val="0"/>
              </a:spcAft>
              <a:buSzPts val="1400"/>
              <a:buNone/>
            </a:pPr>
            <a:endParaRPr sz="1800">
              <a:latin typeface="Calibri"/>
              <a:ea typeface="Calibri"/>
              <a:cs typeface="Calibri"/>
              <a:sym typeface="Calibri"/>
            </a:endParaRPr>
          </a:p>
          <a:p>
            <a:pPr marL="0" lvl="0" indent="0" algn="l" rtl="0">
              <a:lnSpc>
                <a:spcPct val="100000"/>
              </a:lnSpc>
              <a:spcBef>
                <a:spcPts val="0"/>
              </a:spcBef>
              <a:spcAft>
                <a:spcPts val="0"/>
              </a:spcAft>
              <a:buSzPts val="1400"/>
              <a:buNone/>
            </a:pPr>
            <a:br>
              <a:rPr lang="en-US"/>
            </a:br>
            <a:br>
              <a:rPr lang="en-US"/>
            </a:br>
            <a:endParaRPr/>
          </a:p>
        </p:txBody>
      </p:sp>
      <p:sp>
        <p:nvSpPr>
          <p:cNvPr id="97" name="Google Shape;97;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3"/>
        <p:cNvGrpSpPr/>
        <p:nvPr/>
      </p:nvGrpSpPr>
      <p:grpSpPr>
        <a:xfrm>
          <a:off x="0" y="0"/>
          <a:ext cx="0" cy="0"/>
          <a:chOff x="0" y="0"/>
          <a:chExt cx="0" cy="0"/>
        </a:xfrm>
      </p:grpSpPr>
      <p:sp>
        <p:nvSpPr>
          <p:cNvPr id="304" name="Google Shape;304;g3925a2ce538_0_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5" name="Google Shape;305;g3925a2ce538_0_2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It’s not always possible to choose your ideal location for your class; usually, rooms are assigned to us.</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Switch your chosen learning environment with the person next to you and fill in the template again with the exact same lesson; will there be differences in methods, placement, didactics..  </a:t>
            </a:r>
            <a:endParaRPr/>
          </a:p>
        </p:txBody>
      </p:sp>
      <p:sp>
        <p:nvSpPr>
          <p:cNvPr id="306" name="Google Shape;306;g3925a2ce538_0_2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20</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5"/>
        <p:cNvGrpSpPr/>
        <p:nvPr/>
      </p:nvGrpSpPr>
      <p:grpSpPr>
        <a:xfrm>
          <a:off x="0" y="0"/>
          <a:ext cx="0" cy="0"/>
          <a:chOff x="0" y="0"/>
          <a:chExt cx="0" cy="0"/>
        </a:xfrm>
      </p:grpSpPr>
      <p:sp>
        <p:nvSpPr>
          <p:cNvPr id="316" name="Google Shape;316;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7" name="Google Shape;317;p1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18" name="Google Shape;318;p1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21</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9" name="Google Shape;129;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sz="1800">
                <a:latin typeface="Calibri"/>
                <a:ea typeface="Calibri"/>
                <a:cs typeface="Calibri"/>
                <a:sym typeface="Calibri"/>
              </a:rPr>
              <a:t>Ok, iedereen akkoord, echter, een snelle blik binnenin leert dat Vlaanderen gekenmerkt wordt door een eerder 'sedentair' karakter van het schoolleven: klassikaal leren gaat nauw samen met bureaugebonden onderwijs en frontale lesmethodes, van lager over SO tot HO onderwijs.</a:t>
            </a:r>
            <a:endParaRPr/>
          </a:p>
          <a:p>
            <a:pPr marL="0" lvl="0" indent="0" algn="l" rtl="0">
              <a:lnSpc>
                <a:spcPct val="100000"/>
              </a:lnSpc>
              <a:spcBef>
                <a:spcPts val="0"/>
              </a:spcBef>
              <a:spcAft>
                <a:spcPts val="0"/>
              </a:spcAft>
              <a:buSzPts val="1400"/>
              <a:buNone/>
            </a:pPr>
            <a:endParaRPr sz="1800">
              <a:latin typeface="Calibri"/>
              <a:ea typeface="Calibri"/>
              <a:cs typeface="Calibri"/>
              <a:sym typeface="Calibri"/>
            </a:endParaRPr>
          </a:p>
          <a:p>
            <a:pPr marL="0" lvl="0" indent="0" algn="l" rtl="0">
              <a:lnSpc>
                <a:spcPct val="100000"/>
              </a:lnSpc>
              <a:spcBef>
                <a:spcPts val="0"/>
              </a:spcBef>
              <a:spcAft>
                <a:spcPts val="0"/>
              </a:spcAft>
              <a:buSzPts val="1400"/>
              <a:buNone/>
            </a:pPr>
            <a:r>
              <a:rPr lang="en-US" sz="1800">
                <a:latin typeface="Calibri"/>
                <a:ea typeface="Calibri"/>
                <a:cs typeface="Calibri"/>
                <a:sym typeface="Calibri"/>
              </a:rPr>
              <a:t>Dat heeft zijn verdiensten, maar er zijn ook andere stemmen: we beseffen steeds meer dat elk individue een eigen leertraditie erop nahoudt, meer werkvormen vereisen soms andere omgevingen, en bovendien draagt voortdurend zitten of staan ook niet bij tot de fysieke en motorische ontwikkeling.</a:t>
            </a:r>
            <a:endParaRPr/>
          </a:p>
          <a:p>
            <a:pPr marL="0" lvl="0" indent="0" algn="l" rtl="0">
              <a:lnSpc>
                <a:spcPct val="100000"/>
              </a:lnSpc>
              <a:spcBef>
                <a:spcPts val="0"/>
              </a:spcBef>
              <a:spcAft>
                <a:spcPts val="0"/>
              </a:spcAft>
              <a:buSzPts val="1400"/>
              <a:buNone/>
            </a:pPr>
            <a:endParaRPr sz="1800">
              <a:latin typeface="Calibri"/>
              <a:ea typeface="Calibri"/>
              <a:cs typeface="Calibri"/>
              <a:sym typeface="Calibri"/>
            </a:endParaRPr>
          </a:p>
          <a:p>
            <a:pPr marL="0" lvl="0" indent="0" algn="l" rtl="0">
              <a:lnSpc>
                <a:spcPct val="100000"/>
              </a:lnSpc>
              <a:spcBef>
                <a:spcPts val="0"/>
              </a:spcBef>
              <a:spcAft>
                <a:spcPts val="0"/>
              </a:spcAft>
              <a:buSzPts val="1400"/>
              <a:buNone/>
            </a:pPr>
            <a:r>
              <a:rPr lang="en-US" sz="1800">
                <a:latin typeface="Calibri"/>
                <a:ea typeface="Calibri"/>
                <a:cs typeface="Calibri"/>
                <a:sym typeface="Calibri"/>
              </a:rPr>
              <a:t>Er is een zekere intertie, zowel bij architecten die schoolomgevingen creëren, </a:t>
            </a:r>
            <a:endParaRPr/>
          </a:p>
          <a:p>
            <a:pPr marL="0" lvl="0" indent="0" algn="l" rtl="0">
              <a:lnSpc>
                <a:spcPct val="100000"/>
              </a:lnSpc>
              <a:spcBef>
                <a:spcPts val="0"/>
              </a:spcBef>
              <a:spcAft>
                <a:spcPts val="0"/>
              </a:spcAft>
              <a:buSzPts val="1400"/>
              <a:buNone/>
            </a:pPr>
            <a:endParaRPr sz="1800">
              <a:latin typeface="Calibri"/>
              <a:ea typeface="Calibri"/>
              <a:cs typeface="Calibri"/>
              <a:sym typeface="Calibri"/>
            </a:endParaRPr>
          </a:p>
        </p:txBody>
      </p:sp>
      <p:sp>
        <p:nvSpPr>
          <p:cNvPr id="130" name="Google Shape;130;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Google Shape;136;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7" name="Google Shape;137;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sz="1800">
                <a:latin typeface="Calibri"/>
                <a:ea typeface="Calibri"/>
                <a:cs typeface="Calibri"/>
                <a:sym typeface="Calibri"/>
              </a:rPr>
              <a:t>Maar niet alleen bij hen, ook bij leerkrachten die in die omstandigheden werken.</a:t>
            </a:r>
            <a:endParaRPr/>
          </a:p>
          <a:p>
            <a:pPr marL="0" lvl="0" indent="0" algn="l" rtl="0">
              <a:lnSpc>
                <a:spcPct val="100000"/>
              </a:lnSpc>
              <a:spcBef>
                <a:spcPts val="0"/>
              </a:spcBef>
              <a:spcAft>
                <a:spcPts val="0"/>
              </a:spcAft>
              <a:buSzPts val="1400"/>
              <a:buNone/>
            </a:pPr>
            <a:r>
              <a:rPr lang="en-US" sz="1800">
                <a:latin typeface="Calibri"/>
                <a:ea typeface="Calibri"/>
                <a:cs typeface="Calibri"/>
                <a:sym typeface="Calibri"/>
              </a:rPr>
              <a:t>Hier een vb. Van een LVF van onze studenten, en dan zie je dat er in dat paginalange doc wel een alineaatje voorzien is voor de omgevingskenmerken, maar dit wordt vaak stiefmoederlijk behandeld…</a:t>
            </a:r>
            <a:endParaRPr/>
          </a:p>
          <a:p>
            <a:pPr marL="0" lvl="0" indent="0" algn="l" rtl="0">
              <a:lnSpc>
                <a:spcPct val="100000"/>
              </a:lnSpc>
              <a:spcBef>
                <a:spcPts val="0"/>
              </a:spcBef>
              <a:spcAft>
                <a:spcPts val="0"/>
              </a:spcAft>
              <a:buSzPts val="1400"/>
              <a:buNone/>
            </a:pPr>
            <a:endParaRPr sz="1800">
              <a:latin typeface="Calibri"/>
              <a:ea typeface="Calibri"/>
              <a:cs typeface="Calibri"/>
              <a:sym typeface="Calibri"/>
            </a:endParaRPr>
          </a:p>
          <a:p>
            <a:pPr marL="0" lvl="0" indent="0" algn="l" rtl="0">
              <a:lnSpc>
                <a:spcPct val="100000"/>
              </a:lnSpc>
              <a:spcBef>
                <a:spcPts val="0"/>
              </a:spcBef>
              <a:spcAft>
                <a:spcPts val="0"/>
              </a:spcAft>
              <a:buSzPts val="1400"/>
              <a:buNone/>
            </a:pPr>
            <a:r>
              <a:rPr lang="en-US" sz="1800">
                <a:latin typeface="Calibri"/>
                <a:ea typeface="Calibri"/>
                <a:cs typeface="Calibri"/>
                <a:sym typeface="Calibri"/>
              </a:rPr>
              <a:t>Logisch ook, want er wordt in de opleiding ook niet de grootste aandacht aan besteed…</a:t>
            </a:r>
            <a:br>
              <a:rPr lang="en-US" sz="1800">
                <a:latin typeface="Calibri"/>
                <a:ea typeface="Calibri"/>
                <a:cs typeface="Calibri"/>
                <a:sym typeface="Calibri"/>
              </a:rPr>
            </a:br>
            <a:endParaRPr sz="1800">
              <a:latin typeface="Calibri"/>
              <a:ea typeface="Calibri"/>
              <a:cs typeface="Calibri"/>
              <a:sym typeface="Calibri"/>
            </a:endParaRPr>
          </a:p>
          <a:p>
            <a:pPr marL="0" lvl="0" indent="0" algn="l" rtl="0">
              <a:lnSpc>
                <a:spcPct val="100000"/>
              </a:lnSpc>
              <a:spcBef>
                <a:spcPts val="0"/>
              </a:spcBef>
              <a:spcAft>
                <a:spcPts val="0"/>
              </a:spcAft>
              <a:buSzPts val="1400"/>
              <a:buNone/>
            </a:pPr>
            <a:endParaRPr sz="1800">
              <a:latin typeface="Calibri"/>
              <a:ea typeface="Calibri"/>
              <a:cs typeface="Calibri"/>
              <a:sym typeface="Calibri"/>
            </a:endParaRPr>
          </a:p>
          <a:p>
            <a:pPr marL="0" lvl="0" indent="0" algn="l" rtl="0">
              <a:lnSpc>
                <a:spcPct val="100000"/>
              </a:lnSpc>
              <a:spcBef>
                <a:spcPts val="0"/>
              </a:spcBef>
              <a:spcAft>
                <a:spcPts val="0"/>
              </a:spcAft>
              <a:buSzPts val="1400"/>
              <a:buNone/>
            </a:pPr>
            <a:endParaRPr sz="1800">
              <a:latin typeface="Calibri"/>
              <a:ea typeface="Calibri"/>
              <a:cs typeface="Calibri"/>
              <a:sym typeface="Calibri"/>
            </a:endParaRPr>
          </a:p>
        </p:txBody>
      </p:sp>
      <p:sp>
        <p:nvSpPr>
          <p:cNvPr id="138" name="Google Shape;138;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p:cNvGrpSpPr/>
        <p:nvPr/>
      </p:nvGrpSpPr>
      <p:grpSpPr>
        <a:xfrm>
          <a:off x="0" y="0"/>
          <a:ext cx="0" cy="0"/>
          <a:chOff x="0" y="0"/>
          <a:chExt cx="0" cy="0"/>
        </a:xfrm>
      </p:grpSpPr>
      <p:sp>
        <p:nvSpPr>
          <p:cNvPr id="146" name="Google Shape;146;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7" name="Google Shape;147;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sz="1800">
                <a:latin typeface="Calibri"/>
                <a:ea typeface="Calibri"/>
                <a:cs typeface="Calibri"/>
                <a:sym typeface="Calibri"/>
              </a:rPr>
              <a:t>En dit terwijl we weten dat er toch nog andere plekken zijn in school, buiten ons klaslokaal, die we kunnen benutten… Het kan dus ook anders…</a:t>
            </a:r>
            <a:endParaRPr/>
          </a:p>
          <a:p>
            <a:pPr marL="0" lvl="0" indent="0" algn="l" rtl="0">
              <a:lnSpc>
                <a:spcPct val="100000"/>
              </a:lnSpc>
              <a:spcBef>
                <a:spcPts val="0"/>
              </a:spcBef>
              <a:spcAft>
                <a:spcPts val="0"/>
              </a:spcAft>
              <a:buSzPts val="1400"/>
              <a:buNone/>
            </a:pPr>
            <a:endParaRPr sz="1800">
              <a:latin typeface="Calibri"/>
              <a:ea typeface="Calibri"/>
              <a:cs typeface="Calibri"/>
              <a:sym typeface="Calibri"/>
            </a:endParaRPr>
          </a:p>
          <a:p>
            <a:pPr marL="0" lvl="0" indent="0" algn="l" rtl="0">
              <a:lnSpc>
                <a:spcPct val="100000"/>
              </a:lnSpc>
              <a:spcBef>
                <a:spcPts val="0"/>
              </a:spcBef>
              <a:spcAft>
                <a:spcPts val="0"/>
              </a:spcAft>
              <a:buSzPts val="1400"/>
              <a:buNone/>
            </a:pPr>
            <a:r>
              <a:rPr lang="en-US" sz="1800">
                <a:latin typeface="Calibri"/>
                <a:ea typeface="Calibri"/>
                <a:cs typeface="Calibri"/>
                <a:sym typeface="Calibri"/>
              </a:rPr>
              <a:t>We vragen ons af of het haalbaar is om het latente ruimtelijke potentieel binnen de bestaande schoolinfrastructuur te ontsluiten om het leerpotentieel van leerlingen te verhogen of aan te boren, en ook voor de leerkracht zijn arsenal aan werkvormen uit te breiden.</a:t>
            </a:r>
            <a:endParaRPr/>
          </a:p>
          <a:p>
            <a:pPr marL="0" lvl="0" indent="0" algn="l" rtl="0">
              <a:lnSpc>
                <a:spcPct val="100000"/>
              </a:lnSpc>
              <a:spcBef>
                <a:spcPts val="0"/>
              </a:spcBef>
              <a:spcAft>
                <a:spcPts val="0"/>
              </a:spcAft>
              <a:buSzPts val="1400"/>
              <a:buNone/>
            </a:pPr>
            <a:endParaRPr sz="1800">
              <a:latin typeface="Calibri"/>
              <a:ea typeface="Calibri"/>
              <a:cs typeface="Calibri"/>
              <a:sym typeface="Calibri"/>
            </a:endParaRPr>
          </a:p>
          <a:p>
            <a:pPr marL="0" lvl="0" indent="0" algn="l" rtl="0">
              <a:lnSpc>
                <a:spcPct val="100000"/>
              </a:lnSpc>
              <a:spcBef>
                <a:spcPts val="0"/>
              </a:spcBef>
              <a:spcAft>
                <a:spcPts val="0"/>
              </a:spcAft>
              <a:buSzPts val="1400"/>
              <a:buNone/>
            </a:pPr>
            <a:r>
              <a:rPr lang="en-US" sz="1800">
                <a:latin typeface="Calibri"/>
                <a:ea typeface="Calibri"/>
                <a:cs typeface="Calibri"/>
                <a:sym typeface="Calibri"/>
              </a:rPr>
              <a:t>Op die manier kunnen we bijdragen aan het algehele welzijn.</a:t>
            </a:r>
            <a:endParaRPr/>
          </a:p>
          <a:p>
            <a:pPr marL="0" lvl="0" indent="0" algn="l" rtl="0">
              <a:lnSpc>
                <a:spcPct val="100000"/>
              </a:lnSpc>
              <a:spcBef>
                <a:spcPts val="0"/>
              </a:spcBef>
              <a:spcAft>
                <a:spcPts val="0"/>
              </a:spcAft>
              <a:buSzPts val="1400"/>
              <a:buNone/>
            </a:pPr>
            <a:endParaRPr sz="1800">
              <a:latin typeface="Calibri"/>
              <a:ea typeface="Calibri"/>
              <a:cs typeface="Calibri"/>
              <a:sym typeface="Calibri"/>
            </a:endParaRPr>
          </a:p>
          <a:p>
            <a:pPr marL="0" lvl="0" indent="0" algn="l" rtl="0">
              <a:lnSpc>
                <a:spcPct val="100000"/>
              </a:lnSpc>
              <a:spcBef>
                <a:spcPts val="0"/>
              </a:spcBef>
              <a:spcAft>
                <a:spcPts val="0"/>
              </a:spcAft>
              <a:buSzPts val="1400"/>
              <a:buNone/>
            </a:pPr>
            <a:r>
              <a:rPr lang="en-US" sz="1800">
                <a:latin typeface="Calibri"/>
                <a:ea typeface="Calibri"/>
                <a:cs typeface="Calibri"/>
                <a:sym typeface="Calibri"/>
              </a:rPr>
              <a:t>Ja, ik hoor u denken, MAAR…</a:t>
            </a:r>
            <a:endParaRPr/>
          </a:p>
          <a:p>
            <a:pPr marL="0" lvl="0" indent="0" algn="l" rtl="0">
              <a:lnSpc>
                <a:spcPct val="100000"/>
              </a:lnSpc>
              <a:spcBef>
                <a:spcPts val="0"/>
              </a:spcBef>
              <a:spcAft>
                <a:spcPts val="0"/>
              </a:spcAft>
              <a:buSzPts val="1400"/>
              <a:buNone/>
            </a:pPr>
            <a:endParaRPr sz="1800">
              <a:latin typeface="Calibri"/>
              <a:ea typeface="Calibri"/>
              <a:cs typeface="Calibri"/>
              <a:sym typeface="Calibri"/>
            </a:endParaRPr>
          </a:p>
          <a:p>
            <a:pPr marL="0" lvl="0" indent="0" algn="l" rtl="0">
              <a:lnSpc>
                <a:spcPct val="100000"/>
              </a:lnSpc>
              <a:spcBef>
                <a:spcPts val="0"/>
              </a:spcBef>
              <a:spcAft>
                <a:spcPts val="0"/>
              </a:spcAft>
              <a:buSzPts val="1400"/>
              <a:buNone/>
            </a:pPr>
            <a:endParaRPr sz="1800">
              <a:latin typeface="Calibri"/>
              <a:ea typeface="Calibri"/>
              <a:cs typeface="Calibri"/>
              <a:sym typeface="Calibri"/>
            </a:endParaRPr>
          </a:p>
          <a:p>
            <a:pPr marL="0" lvl="0" indent="0" algn="l" rtl="0">
              <a:lnSpc>
                <a:spcPct val="100000"/>
              </a:lnSpc>
              <a:spcBef>
                <a:spcPts val="0"/>
              </a:spcBef>
              <a:spcAft>
                <a:spcPts val="0"/>
              </a:spcAft>
              <a:buSzPts val="1400"/>
              <a:buNone/>
            </a:pPr>
            <a:endParaRPr sz="1800">
              <a:latin typeface="Calibri"/>
              <a:ea typeface="Calibri"/>
              <a:cs typeface="Calibri"/>
              <a:sym typeface="Calibri"/>
            </a:endParaRPr>
          </a:p>
          <a:p>
            <a:pPr marL="0" lvl="0" indent="0" algn="l" rtl="0">
              <a:lnSpc>
                <a:spcPct val="100000"/>
              </a:lnSpc>
              <a:spcBef>
                <a:spcPts val="0"/>
              </a:spcBef>
              <a:spcAft>
                <a:spcPts val="0"/>
              </a:spcAft>
              <a:buSzPts val="1400"/>
              <a:buNone/>
            </a:pPr>
            <a:endParaRPr sz="1800">
              <a:latin typeface="Calibri"/>
              <a:ea typeface="Calibri"/>
              <a:cs typeface="Calibri"/>
              <a:sym typeface="Calibri"/>
            </a:endParaRPr>
          </a:p>
          <a:p>
            <a:pPr marL="0" lvl="0" indent="0" algn="l" rtl="0">
              <a:lnSpc>
                <a:spcPct val="100000"/>
              </a:lnSpc>
              <a:spcBef>
                <a:spcPts val="0"/>
              </a:spcBef>
              <a:spcAft>
                <a:spcPts val="0"/>
              </a:spcAft>
              <a:buSzPts val="1400"/>
              <a:buNone/>
            </a:pPr>
            <a:endParaRPr sz="1800">
              <a:latin typeface="Times New Roman"/>
              <a:ea typeface="Times New Roman"/>
              <a:cs typeface="Times New Roman"/>
              <a:sym typeface="Times New Roman"/>
            </a:endParaRPr>
          </a:p>
        </p:txBody>
      </p:sp>
      <p:sp>
        <p:nvSpPr>
          <p:cNvPr id="148" name="Google Shape;148;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
        <p:cNvGrpSpPr/>
        <p:nvPr/>
      </p:nvGrpSpPr>
      <p:grpSpPr>
        <a:xfrm>
          <a:off x="0" y="0"/>
          <a:ext cx="0" cy="0"/>
          <a:chOff x="0" y="0"/>
          <a:chExt cx="0" cy="0"/>
        </a:xfrm>
      </p:grpSpPr>
      <p:sp>
        <p:nvSpPr>
          <p:cNvPr id="156" name="Google Shape;156;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7" name="Google Shape;157;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sz="1800">
                <a:latin typeface="Calibri"/>
                <a:ea typeface="Calibri"/>
                <a:cs typeface="Calibri"/>
                <a:sym typeface="Calibri"/>
              </a:rPr>
              <a:t>Maar … idd er zijn kanttekeningen, er zijn veranderingen die moeten gebeuren. En daar willen op inpikken. Wat kan er mogelijk zijn?</a:t>
            </a:r>
            <a:endParaRPr/>
          </a:p>
          <a:p>
            <a:pPr marL="0" lvl="0" indent="0" algn="l" rtl="0">
              <a:lnSpc>
                <a:spcPct val="100000"/>
              </a:lnSpc>
              <a:spcBef>
                <a:spcPts val="0"/>
              </a:spcBef>
              <a:spcAft>
                <a:spcPts val="0"/>
              </a:spcAft>
              <a:buSzPts val="1400"/>
              <a:buNone/>
            </a:pPr>
            <a:endParaRPr sz="1800">
              <a:latin typeface="Calibri"/>
              <a:ea typeface="Calibri"/>
              <a:cs typeface="Calibri"/>
              <a:sym typeface="Calibri"/>
            </a:endParaRPr>
          </a:p>
          <a:p>
            <a:pPr marL="0" lvl="0" indent="0" algn="l" rtl="0">
              <a:lnSpc>
                <a:spcPct val="100000"/>
              </a:lnSpc>
              <a:spcBef>
                <a:spcPts val="0"/>
              </a:spcBef>
              <a:spcAft>
                <a:spcPts val="0"/>
              </a:spcAft>
              <a:buSzPts val="1400"/>
              <a:buNone/>
            </a:pPr>
            <a:br>
              <a:rPr lang="en-US"/>
            </a:br>
            <a:br>
              <a:rPr lang="en-US"/>
            </a:br>
            <a:endParaRPr/>
          </a:p>
        </p:txBody>
      </p:sp>
      <p:sp>
        <p:nvSpPr>
          <p:cNvPr id="158" name="Google Shape;158;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p:cNvGrpSpPr/>
        <p:nvPr/>
      </p:nvGrpSpPr>
      <p:grpSpPr>
        <a:xfrm>
          <a:off x="0" y="0"/>
          <a:ext cx="0" cy="0"/>
          <a:chOff x="0" y="0"/>
          <a:chExt cx="0" cy="0"/>
        </a:xfrm>
      </p:grpSpPr>
      <p:sp>
        <p:nvSpPr>
          <p:cNvPr id="195" name="Google Shape;195;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6" name="Google Shape;196;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b="0" i="0">
                <a:solidFill>
                  <a:srgbClr val="1F1F1F"/>
                </a:solidFill>
                <a:latin typeface="Arial"/>
                <a:ea typeface="Arial"/>
                <a:cs typeface="Arial"/>
                <a:sym typeface="Arial"/>
              </a:rPr>
              <a:t>We nemen hier het perspectief van de leerkracht, en we gaan samen toewerken naar een rider. Om te onderzoeken wat onze wensen zijn.</a:t>
            </a:r>
            <a:endParaRPr/>
          </a:p>
          <a:p>
            <a:pPr marL="0" lvl="0" indent="0" algn="l" rtl="0">
              <a:lnSpc>
                <a:spcPct val="100000"/>
              </a:lnSpc>
              <a:spcBef>
                <a:spcPts val="0"/>
              </a:spcBef>
              <a:spcAft>
                <a:spcPts val="0"/>
              </a:spcAft>
              <a:buSzPts val="1400"/>
              <a:buNone/>
            </a:pPr>
            <a:endParaRPr b="0" i="0">
              <a:solidFill>
                <a:srgbClr val="1F1F1F"/>
              </a:solidFill>
              <a:latin typeface="Arial"/>
              <a:ea typeface="Arial"/>
              <a:cs typeface="Arial"/>
              <a:sym typeface="Arial"/>
            </a:endParaRPr>
          </a:p>
          <a:p>
            <a:pPr marL="0" lvl="0" indent="0" algn="l" rtl="0">
              <a:lnSpc>
                <a:spcPct val="100000"/>
              </a:lnSpc>
              <a:spcBef>
                <a:spcPts val="0"/>
              </a:spcBef>
              <a:spcAft>
                <a:spcPts val="0"/>
              </a:spcAft>
              <a:buSzPts val="1400"/>
              <a:buNone/>
            </a:pPr>
            <a:r>
              <a:rPr lang="en-US" b="0" i="0">
                <a:solidFill>
                  <a:srgbClr val="1F1F1F"/>
                </a:solidFill>
                <a:latin typeface="Arial"/>
                <a:ea typeface="Arial"/>
                <a:cs typeface="Arial"/>
                <a:sym typeface="Arial"/>
              </a:rPr>
              <a:t>An artist rider is </a:t>
            </a:r>
            <a:r>
              <a:rPr lang="en-US" b="0" i="0">
                <a:solidFill>
                  <a:srgbClr val="040C28"/>
                </a:solidFill>
                <a:latin typeface="Arial"/>
                <a:ea typeface="Arial"/>
                <a:cs typeface="Arial"/>
                <a:sym typeface="Arial"/>
              </a:rPr>
              <a:t>a document that outlines the specific technical and logistical requirements for an artist's performance</a:t>
            </a:r>
            <a:r>
              <a:rPr lang="en-US" b="0" i="0">
                <a:solidFill>
                  <a:srgbClr val="1F1F1F"/>
                </a:solidFill>
                <a:latin typeface="Arial"/>
                <a:ea typeface="Arial"/>
                <a:cs typeface="Arial"/>
                <a:sym typeface="Arial"/>
              </a:rPr>
              <a:t>. </a:t>
            </a:r>
            <a:endParaRPr/>
          </a:p>
          <a:p>
            <a:pPr marL="0" lvl="0" indent="0" algn="l" rtl="0">
              <a:lnSpc>
                <a:spcPct val="100000"/>
              </a:lnSpc>
              <a:spcBef>
                <a:spcPts val="0"/>
              </a:spcBef>
              <a:spcAft>
                <a:spcPts val="0"/>
              </a:spcAft>
              <a:buSzPts val="1400"/>
              <a:buNone/>
            </a:pPr>
            <a:endParaRPr/>
          </a:p>
        </p:txBody>
      </p:sp>
      <p:sp>
        <p:nvSpPr>
          <p:cNvPr id="197" name="Google Shape;197;p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2"/>
        <p:cNvGrpSpPr/>
        <p:nvPr/>
      </p:nvGrpSpPr>
      <p:grpSpPr>
        <a:xfrm>
          <a:off x="0" y="0"/>
          <a:ext cx="0" cy="0"/>
          <a:chOff x="0" y="0"/>
          <a:chExt cx="0" cy="0"/>
        </a:xfrm>
      </p:grpSpPr>
      <p:sp>
        <p:nvSpPr>
          <p:cNvPr id="203" name="Google Shape;203;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4" name="Google Shape;204;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b="0" i="0">
                <a:solidFill>
                  <a:srgbClr val="1F1F1F"/>
                </a:solidFill>
                <a:latin typeface="Arial"/>
                <a:ea typeface="Arial"/>
                <a:cs typeface="Arial"/>
                <a:sym typeface="Arial"/>
              </a:rPr>
              <a:t>Wat betekent dat dan voor een leerkracht? Wt heb jij nodig voor goed te performen? </a:t>
            </a:r>
            <a:br>
              <a:rPr lang="en-US" b="0" i="0">
                <a:solidFill>
                  <a:srgbClr val="1F1F1F"/>
                </a:solidFill>
                <a:latin typeface="Arial"/>
                <a:ea typeface="Arial"/>
                <a:cs typeface="Arial"/>
                <a:sym typeface="Arial"/>
              </a:rPr>
            </a:br>
            <a:r>
              <a:rPr lang="en-US" b="0" i="0">
                <a:solidFill>
                  <a:srgbClr val="1F1F1F"/>
                </a:solidFill>
                <a:latin typeface="Arial"/>
                <a:ea typeface="Arial"/>
                <a:cs typeface="Arial"/>
                <a:sym typeface="Arial"/>
              </a:rPr>
              <a:t>Wat geeft je brandstof? Of wat is jouw brandstof? (eigen waarden symbooletje)</a:t>
            </a:r>
            <a:endParaRPr/>
          </a:p>
          <a:p>
            <a:pPr marL="0" lvl="0" indent="0" algn="l" rtl="0">
              <a:lnSpc>
                <a:spcPct val="100000"/>
              </a:lnSpc>
              <a:spcBef>
                <a:spcPts val="0"/>
              </a:spcBef>
              <a:spcAft>
                <a:spcPts val="0"/>
              </a:spcAft>
              <a:buSzPts val="1400"/>
              <a:buNone/>
            </a:pPr>
            <a:r>
              <a:rPr lang="en-US" b="0" i="0">
                <a:solidFill>
                  <a:srgbClr val="1F1F1F"/>
                </a:solidFill>
                <a:latin typeface="Arial"/>
                <a:ea typeface="Arial"/>
                <a:cs typeface="Arial"/>
                <a:sym typeface="Arial"/>
              </a:rPr>
              <a:t>Wat ligt er in de ruimte? (symbooltje van de ruimte)</a:t>
            </a:r>
            <a:br>
              <a:rPr lang="en-US" b="0" i="0">
                <a:solidFill>
                  <a:srgbClr val="1F1F1F"/>
                </a:solidFill>
                <a:latin typeface="Arial"/>
                <a:ea typeface="Arial"/>
                <a:cs typeface="Arial"/>
                <a:sym typeface="Arial"/>
              </a:rPr>
            </a:br>
            <a:endParaRPr b="0" i="0">
              <a:solidFill>
                <a:srgbClr val="1F1F1F"/>
              </a:solidFill>
              <a:latin typeface="Arial"/>
              <a:ea typeface="Arial"/>
              <a:cs typeface="Arial"/>
              <a:sym typeface="Arial"/>
            </a:endParaRPr>
          </a:p>
          <a:p>
            <a:pPr marL="0" lvl="0" indent="0" algn="l" rtl="0">
              <a:lnSpc>
                <a:spcPct val="100000"/>
              </a:lnSpc>
              <a:spcBef>
                <a:spcPts val="0"/>
              </a:spcBef>
              <a:spcAft>
                <a:spcPts val="0"/>
              </a:spcAft>
              <a:buSzPts val="1400"/>
              <a:buNone/>
            </a:pPr>
            <a:r>
              <a:rPr lang="en-US" b="0" i="0">
                <a:solidFill>
                  <a:srgbClr val="1F1F1F"/>
                </a:solidFill>
                <a:latin typeface="Arial"/>
                <a:ea typeface="Arial"/>
                <a:cs typeface="Arial"/>
                <a:sym typeface="Arial"/>
              </a:rPr>
              <a:t>@sanne: ik vervang de symbolen door die van jou op het blad</a:t>
            </a:r>
            <a:endParaRPr/>
          </a:p>
        </p:txBody>
      </p:sp>
      <p:sp>
        <p:nvSpPr>
          <p:cNvPr id="205" name="Google Shape;205;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
        <p:cNvGrpSpPr/>
        <p:nvPr/>
      </p:nvGrpSpPr>
      <p:grpSpPr>
        <a:xfrm>
          <a:off x="0" y="0"/>
          <a:ext cx="0" cy="0"/>
          <a:chOff x="0" y="0"/>
          <a:chExt cx="0" cy="0"/>
        </a:xfrm>
      </p:grpSpPr>
      <p:sp>
        <p:nvSpPr>
          <p:cNvPr id="213" name="Google Shape;213;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4" name="Google Shape;214;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sz="1200">
                <a:latin typeface="Calibri"/>
                <a:ea typeface="Calibri"/>
                <a:cs typeface="Calibri"/>
                <a:sym typeface="Calibri"/>
              </a:rPr>
              <a:t>We wonder, is it feasible to </a:t>
            </a:r>
            <a:r>
              <a:rPr lang="en-US" sz="1200" b="1">
                <a:latin typeface="Calibri"/>
                <a:ea typeface="Calibri"/>
                <a:cs typeface="Calibri"/>
                <a:sym typeface="Calibri"/>
              </a:rPr>
              <a:t>unlock the latent spatial potential within existing school infrastructure to enhance overall pupil wellbein</a:t>
            </a:r>
            <a:r>
              <a:rPr lang="en-US" sz="1200">
                <a:latin typeface="Calibri"/>
                <a:ea typeface="Calibri"/>
                <a:cs typeface="Calibri"/>
                <a:sym typeface="Calibri"/>
              </a:rPr>
              <a:t>g, in this case physical fitness. Can the environment ‘afford’ pupils to more active, and are these so-called ‘affordances for motion’ picked up by pupils? </a:t>
            </a:r>
            <a:endParaRPr/>
          </a:p>
          <a:p>
            <a:pPr marL="0" lvl="0" indent="0" algn="l" rtl="0">
              <a:lnSpc>
                <a:spcPct val="100000"/>
              </a:lnSpc>
              <a:spcBef>
                <a:spcPts val="0"/>
              </a:spcBef>
              <a:spcAft>
                <a:spcPts val="0"/>
              </a:spcAft>
              <a:buSzPts val="1400"/>
              <a:buNone/>
            </a:pPr>
            <a:endParaRPr sz="1200">
              <a:latin typeface="Calibri"/>
              <a:ea typeface="Calibri"/>
              <a:cs typeface="Calibri"/>
              <a:sym typeface="Calibri"/>
            </a:endParaRPr>
          </a:p>
          <a:p>
            <a:pPr marL="0" lvl="0" indent="0" algn="l" rtl="0">
              <a:lnSpc>
                <a:spcPct val="100000"/>
              </a:lnSpc>
              <a:spcBef>
                <a:spcPts val="0"/>
              </a:spcBef>
              <a:spcAft>
                <a:spcPts val="0"/>
              </a:spcAft>
              <a:buSzPts val="1400"/>
              <a:buNone/>
            </a:pPr>
            <a:r>
              <a:rPr lang="en-US" sz="1200" b="1" i="1">
                <a:latin typeface="Calibri"/>
                <a:ea typeface="Calibri"/>
                <a:cs typeface="Calibri"/>
                <a:sym typeface="Calibri"/>
              </a:rPr>
              <a:t>How do youngsters ‘read’ and pick up various types of motion affordances in the environment? </a:t>
            </a:r>
            <a:endParaRPr sz="1200">
              <a:latin typeface="Calibri"/>
              <a:ea typeface="Calibri"/>
              <a:cs typeface="Calibri"/>
              <a:sym typeface="Calibri"/>
            </a:endParaRPr>
          </a:p>
          <a:p>
            <a:pPr marL="0" lvl="0" indent="0" algn="l" rtl="0">
              <a:lnSpc>
                <a:spcPct val="100000"/>
              </a:lnSpc>
              <a:spcBef>
                <a:spcPts val="0"/>
              </a:spcBef>
              <a:spcAft>
                <a:spcPts val="0"/>
              </a:spcAft>
              <a:buSzPts val="1400"/>
              <a:buNone/>
            </a:pPr>
            <a:endParaRPr/>
          </a:p>
        </p:txBody>
      </p:sp>
      <p:sp>
        <p:nvSpPr>
          <p:cNvPr id="215" name="Google Shape;215;p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eldia" type="title">
  <p:cSld name="TITLE">
    <p:spTree>
      <p:nvGrpSpPr>
        <p:cNvPr id="1" name="Shape 15"/>
        <p:cNvGrpSpPr/>
        <p:nvPr/>
      </p:nvGrpSpPr>
      <p:grpSpPr>
        <a:xfrm>
          <a:off x="0" y="0"/>
          <a:ext cx="0" cy="0"/>
          <a:chOff x="0" y="0"/>
          <a:chExt cx="0" cy="0"/>
        </a:xfrm>
      </p:grpSpPr>
      <p:sp>
        <p:nvSpPr>
          <p:cNvPr id="16" name="Google Shape;16;p24"/>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p24"/>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2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2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p2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‹nr.›</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el en verticale tekst" type="vertTx">
  <p:cSld name="VERTICAL_TEXT">
    <p:spTree>
      <p:nvGrpSpPr>
        <p:cNvPr id="1" name="Shape 72"/>
        <p:cNvGrpSpPr/>
        <p:nvPr/>
      </p:nvGrpSpPr>
      <p:grpSpPr>
        <a:xfrm>
          <a:off x="0" y="0"/>
          <a:ext cx="0" cy="0"/>
          <a:chOff x="0" y="0"/>
          <a:chExt cx="0" cy="0"/>
        </a:xfrm>
      </p:grpSpPr>
      <p:sp>
        <p:nvSpPr>
          <p:cNvPr id="73" name="Google Shape;73;p3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4" name="Google Shape;74;p33"/>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 name="Google Shape;75;p3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3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7" name="Google Shape;77;p3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‹nr.›</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e titel en tekst" type="vertTitleAndTx">
  <p:cSld name="VERTICAL_TITLE_AND_VERTICAL_TEXT">
    <p:spTree>
      <p:nvGrpSpPr>
        <p:cNvPr id="1" name="Shape 78"/>
        <p:cNvGrpSpPr/>
        <p:nvPr/>
      </p:nvGrpSpPr>
      <p:grpSpPr>
        <a:xfrm>
          <a:off x="0" y="0"/>
          <a:ext cx="0" cy="0"/>
          <a:chOff x="0" y="0"/>
          <a:chExt cx="0" cy="0"/>
        </a:xfrm>
      </p:grpSpPr>
      <p:sp>
        <p:nvSpPr>
          <p:cNvPr id="79" name="Google Shape;79;p34"/>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0" name="Google Shape;80;p34"/>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2" name="Google Shape;82;p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3" name="Google Shape;83;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‹nr.›</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el en object" type="obj">
  <p:cSld name="OBJECT">
    <p:spTree>
      <p:nvGrpSpPr>
        <p:cNvPr id="1" name="Shape 21"/>
        <p:cNvGrpSpPr/>
        <p:nvPr/>
      </p:nvGrpSpPr>
      <p:grpSpPr>
        <a:xfrm>
          <a:off x="0" y="0"/>
          <a:ext cx="0" cy="0"/>
          <a:chOff x="0" y="0"/>
          <a:chExt cx="0" cy="0"/>
        </a:xfrm>
      </p:grpSpPr>
      <p:sp>
        <p:nvSpPr>
          <p:cNvPr id="22" name="Google Shape;22;p2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25"/>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2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p2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2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‹nr.›</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ekop" type="secHead">
  <p:cSld name="SECTION_HEADER">
    <p:spTree>
      <p:nvGrpSpPr>
        <p:cNvPr id="1" name="Shape 27"/>
        <p:cNvGrpSpPr/>
        <p:nvPr/>
      </p:nvGrpSpPr>
      <p:grpSpPr>
        <a:xfrm>
          <a:off x="0" y="0"/>
          <a:ext cx="0" cy="0"/>
          <a:chOff x="0" y="0"/>
          <a:chExt cx="0" cy="0"/>
        </a:xfrm>
      </p:grpSpPr>
      <p:sp>
        <p:nvSpPr>
          <p:cNvPr id="28" name="Google Shape;28;p26"/>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p26"/>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0" name="Google Shape;30;p2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2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2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‹nr.›</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Inhoud van twee" type="twoObj">
  <p:cSld name="TWO_OBJECTS">
    <p:spTree>
      <p:nvGrpSpPr>
        <p:cNvPr id="1" name="Shape 33"/>
        <p:cNvGrpSpPr/>
        <p:nvPr/>
      </p:nvGrpSpPr>
      <p:grpSpPr>
        <a:xfrm>
          <a:off x="0" y="0"/>
          <a:ext cx="0" cy="0"/>
          <a:chOff x="0" y="0"/>
          <a:chExt cx="0" cy="0"/>
        </a:xfrm>
      </p:grpSpPr>
      <p:sp>
        <p:nvSpPr>
          <p:cNvPr id="34" name="Google Shape;34;p2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27"/>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 name="Google Shape;36;p27"/>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 name="Google Shape;37;p2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2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2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‹nr.›</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Vergelijking" type="twoTxTwoObj">
  <p:cSld name="TWO_OBJECTS_WITH_TEXT">
    <p:spTree>
      <p:nvGrpSpPr>
        <p:cNvPr id="1" name="Shape 40"/>
        <p:cNvGrpSpPr/>
        <p:nvPr/>
      </p:nvGrpSpPr>
      <p:grpSpPr>
        <a:xfrm>
          <a:off x="0" y="0"/>
          <a:ext cx="0" cy="0"/>
          <a:chOff x="0" y="0"/>
          <a:chExt cx="0" cy="0"/>
        </a:xfrm>
      </p:grpSpPr>
      <p:sp>
        <p:nvSpPr>
          <p:cNvPr id="41" name="Google Shape;41;p28"/>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28"/>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3" name="Google Shape;43;p28"/>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 name="Google Shape;44;p28"/>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5" name="Google Shape;45;p28"/>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2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2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2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‹nr.›</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Alleen titel" type="titleOnly">
  <p:cSld name="TITLE_ONLY">
    <p:spTree>
      <p:nvGrpSpPr>
        <p:cNvPr id="1" name="Shape 49"/>
        <p:cNvGrpSpPr/>
        <p:nvPr/>
      </p:nvGrpSpPr>
      <p:grpSpPr>
        <a:xfrm>
          <a:off x="0" y="0"/>
          <a:ext cx="0" cy="0"/>
          <a:chOff x="0" y="0"/>
          <a:chExt cx="0" cy="0"/>
        </a:xfrm>
      </p:grpSpPr>
      <p:sp>
        <p:nvSpPr>
          <p:cNvPr id="50" name="Google Shape;50;p2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2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2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2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‹nr.›</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Leeg" type="blank">
  <p:cSld name="BLANK">
    <p:spTree>
      <p:nvGrpSpPr>
        <p:cNvPr id="1" name="Shape 54"/>
        <p:cNvGrpSpPr/>
        <p:nvPr/>
      </p:nvGrpSpPr>
      <p:grpSpPr>
        <a:xfrm>
          <a:off x="0" y="0"/>
          <a:ext cx="0" cy="0"/>
          <a:chOff x="0" y="0"/>
          <a:chExt cx="0" cy="0"/>
        </a:xfrm>
      </p:grpSpPr>
      <p:sp>
        <p:nvSpPr>
          <p:cNvPr id="55" name="Google Shape;55;p3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3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7" name="Google Shape;57;p3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‹nr.›</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Inhoud met bijschrift" type="objTx">
  <p:cSld name="OBJECT_WITH_CAPTION_TEXT">
    <p:spTree>
      <p:nvGrpSpPr>
        <p:cNvPr id="1" name="Shape 58"/>
        <p:cNvGrpSpPr/>
        <p:nvPr/>
      </p:nvGrpSpPr>
      <p:grpSpPr>
        <a:xfrm>
          <a:off x="0" y="0"/>
          <a:ext cx="0" cy="0"/>
          <a:chOff x="0" y="0"/>
          <a:chExt cx="0" cy="0"/>
        </a:xfrm>
      </p:grpSpPr>
      <p:sp>
        <p:nvSpPr>
          <p:cNvPr id="59" name="Google Shape;59;p31"/>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31"/>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1" name="Google Shape;61;p31"/>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2" name="Google Shape;62;p3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3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 name="Google Shape;64;p3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‹nr.›</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Afbeelding met bijschrift" type="picTx">
  <p:cSld name="PICTURE_WITH_CAPTION_TEXT">
    <p:spTree>
      <p:nvGrpSpPr>
        <p:cNvPr id="1" name="Shape 65"/>
        <p:cNvGrpSpPr/>
        <p:nvPr/>
      </p:nvGrpSpPr>
      <p:grpSpPr>
        <a:xfrm>
          <a:off x="0" y="0"/>
          <a:ext cx="0" cy="0"/>
          <a:chOff x="0" y="0"/>
          <a:chExt cx="0" cy="0"/>
        </a:xfrm>
      </p:grpSpPr>
      <p:sp>
        <p:nvSpPr>
          <p:cNvPr id="66" name="Google Shape;66;p3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32"/>
          <p:cNvSpPr>
            <a:spLocks noGrp="1"/>
          </p:cNvSpPr>
          <p:nvPr>
            <p:ph type="pic" idx="2"/>
          </p:nvPr>
        </p:nvSpPr>
        <p:spPr>
          <a:xfrm>
            <a:off x="5183188" y="987425"/>
            <a:ext cx="6172200" cy="4873625"/>
          </a:xfrm>
          <a:prstGeom prst="rect">
            <a:avLst/>
          </a:prstGeom>
          <a:noFill/>
          <a:ln>
            <a:noFill/>
          </a:ln>
        </p:spPr>
      </p:sp>
      <p:sp>
        <p:nvSpPr>
          <p:cNvPr id="68" name="Google Shape;68;p32"/>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9" name="Google Shape;69;p3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3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p3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‹nr.›</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23"/>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2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2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2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‹nr.›</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17.xml"/><Relationship Id="rId1" Type="http://schemas.openxmlformats.org/officeDocument/2006/relationships/slideLayout" Target="../slideLayouts/slideLayout1.xml"/><Relationship Id="rId4" Type="http://schemas.openxmlformats.org/officeDocument/2006/relationships/image" Target="../media/image20.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19.xml"/><Relationship Id="rId1" Type="http://schemas.openxmlformats.org/officeDocument/2006/relationships/slideLayout" Target="../slideLayouts/slideLayout1.xml"/><Relationship Id="rId5" Type="http://schemas.openxmlformats.org/officeDocument/2006/relationships/image" Target="../media/image21.png"/><Relationship Id="rId4" Type="http://schemas.openxmlformats.org/officeDocument/2006/relationships/image" Target="../media/image20.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20.xml"/><Relationship Id="rId1" Type="http://schemas.openxmlformats.org/officeDocument/2006/relationships/slideLayout" Target="../slideLayouts/slideLayout1.xml"/><Relationship Id="rId5" Type="http://schemas.openxmlformats.org/officeDocument/2006/relationships/image" Target="../media/image21.png"/><Relationship Id="rId4" Type="http://schemas.openxmlformats.org/officeDocument/2006/relationships/image" Target="../media/image20.png"/></Relationships>
</file>

<file path=ppt/slides/_rels/slide2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1.xml"/><Relationship Id="rId1" Type="http://schemas.openxmlformats.org/officeDocument/2006/relationships/slideLayout" Target="../slideLayouts/slideLayout1.xml"/><Relationship Id="rId6" Type="http://schemas.openxmlformats.org/officeDocument/2006/relationships/image" Target="../media/image22.jpg"/><Relationship Id="rId5" Type="http://schemas.openxmlformats.org/officeDocument/2006/relationships/hyperlink" Target="mailto:sanne.balendonck@uhasselt.be" TargetMode="External"/><Relationship Id="rId4" Type="http://schemas.openxmlformats.org/officeDocument/2006/relationships/hyperlink" Target="mailto:Ruth.stevens@uhasselt.be"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9.jpg"/><Relationship Id="rId4" Type="http://schemas.openxmlformats.org/officeDocument/2006/relationships/image" Target="../media/image8.jpg"/></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5.jpg"/><Relationship Id="rId5" Type="http://schemas.openxmlformats.org/officeDocument/2006/relationships/image" Target="../media/image14.jpg"/><Relationship Id="rId4" Type="http://schemas.openxmlformats.org/officeDocument/2006/relationships/image" Target="../media/image13.pn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image" Target="../media/image17.gif"/><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18.gif"/></Relationships>
</file>

<file path=ppt/slides/_rels/slide8.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20.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sp>
        <p:nvSpPr>
          <p:cNvPr id="89" name="Google Shape;89;p1"/>
          <p:cNvSpPr txBox="1"/>
          <p:nvPr/>
        </p:nvSpPr>
        <p:spPr>
          <a:xfrm>
            <a:off x="527326" y="480416"/>
            <a:ext cx="11137200" cy="51153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endParaRPr sz="36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600"/>
              <a:buFont typeface="Arial"/>
              <a:buNone/>
            </a:pPr>
            <a:endParaRPr sz="36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600"/>
              <a:buFont typeface="Arial"/>
              <a:buNone/>
            </a:pPr>
            <a:endParaRPr sz="3600" b="0" i="0" u="none" strike="noStrike" cap="none">
              <a:solidFill>
                <a:schemeClr val="dk1"/>
              </a:solidFill>
              <a:latin typeface="Calibri"/>
              <a:ea typeface="Calibri"/>
              <a:cs typeface="Calibri"/>
              <a:sym typeface="Calibri"/>
            </a:endParaRPr>
          </a:p>
          <a:p>
            <a:pPr marL="0" marR="0" lvl="0" indent="0" algn="l" rtl="0">
              <a:lnSpc>
                <a:spcPct val="100000"/>
              </a:lnSpc>
              <a:spcBef>
                <a:spcPts val="2000"/>
              </a:spcBef>
              <a:spcAft>
                <a:spcPts val="0"/>
              </a:spcAft>
              <a:buClr>
                <a:srgbClr val="000000"/>
              </a:buClr>
              <a:buSzPts val="3600"/>
              <a:buFont typeface="Arial"/>
              <a:buNone/>
            </a:pPr>
            <a:r>
              <a:rPr lang="en-US" sz="3600" b="1" i="0" u="none" strike="noStrike" cap="none">
                <a:solidFill>
                  <a:srgbClr val="000000"/>
                </a:solidFill>
                <a:latin typeface="Calibri"/>
                <a:ea typeface="Calibri"/>
                <a:cs typeface="Calibri"/>
                <a:sym typeface="Calibri"/>
              </a:rPr>
              <a:t>A teacher’s </a:t>
            </a:r>
            <a:r>
              <a:rPr lang="en-US" sz="3600" b="1" i="1" u="none" strike="noStrike" cap="none">
                <a:solidFill>
                  <a:srgbClr val="000000"/>
                </a:solidFill>
                <a:latin typeface="Calibri"/>
                <a:ea typeface="Calibri"/>
                <a:cs typeface="Calibri"/>
                <a:sym typeface="Calibri"/>
              </a:rPr>
              <a:t>rider</a:t>
            </a:r>
            <a:br>
              <a:rPr lang="en-US" sz="3600" b="0" i="0" u="none" strike="noStrike" cap="none">
                <a:solidFill>
                  <a:srgbClr val="000000"/>
                </a:solidFill>
                <a:latin typeface="Calibri"/>
                <a:ea typeface="Calibri"/>
                <a:cs typeface="Calibri"/>
                <a:sym typeface="Calibri"/>
              </a:rPr>
            </a:br>
            <a:r>
              <a:rPr lang="en-US" sz="3600" b="0" i="0" u="none" strike="noStrike" cap="none">
                <a:solidFill>
                  <a:srgbClr val="1F1F1F"/>
                </a:solidFill>
                <a:latin typeface="Calibri"/>
                <a:ea typeface="Calibri"/>
                <a:cs typeface="Calibri"/>
                <a:sym typeface="Calibri"/>
              </a:rPr>
              <a:t>In search of symbiosis of architecture and pedagogy</a:t>
            </a:r>
            <a:endParaRPr sz="3600" b="0" i="0" u="none" strike="noStrike" cap="none">
              <a:solidFill>
                <a:srgbClr val="1F1F1F"/>
              </a:solidFill>
              <a:latin typeface="Calibri"/>
              <a:ea typeface="Calibri"/>
              <a:cs typeface="Calibri"/>
              <a:sym typeface="Calibri"/>
            </a:endParaRPr>
          </a:p>
          <a:p>
            <a:pPr marL="0" marR="0" lvl="0" indent="0" algn="l" rtl="0">
              <a:lnSpc>
                <a:spcPct val="100000"/>
              </a:lnSpc>
              <a:spcBef>
                <a:spcPts val="2000"/>
              </a:spcBef>
              <a:spcAft>
                <a:spcPts val="0"/>
              </a:spcAft>
              <a:buClr>
                <a:srgbClr val="000000"/>
              </a:buClr>
              <a:buSzPts val="3600"/>
              <a:buFont typeface="Arial"/>
              <a:buNone/>
            </a:pPr>
            <a:endParaRPr sz="3600" b="0" i="0" u="none" strike="noStrike" cap="none">
              <a:solidFill>
                <a:srgbClr val="BF9000"/>
              </a:solidFill>
              <a:latin typeface="Calibri"/>
              <a:ea typeface="Calibri"/>
              <a:cs typeface="Calibri"/>
              <a:sym typeface="Calibri"/>
            </a:endParaRPr>
          </a:p>
          <a:p>
            <a:pPr marL="0" marR="0" lvl="0" indent="0" algn="l" rtl="0">
              <a:lnSpc>
                <a:spcPct val="100000"/>
              </a:lnSpc>
              <a:spcBef>
                <a:spcPts val="600"/>
              </a:spcBef>
              <a:spcAft>
                <a:spcPts val="0"/>
              </a:spcAft>
              <a:buClr>
                <a:srgbClr val="000000"/>
              </a:buClr>
              <a:buSzPts val="3600"/>
              <a:buFont typeface="Arial"/>
              <a:buNone/>
            </a:pPr>
            <a:endParaRPr sz="3600" b="1"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600"/>
              <a:buFont typeface="Arial"/>
              <a:buNone/>
            </a:pPr>
            <a:endParaRPr sz="3600" b="0" i="0" u="none" strike="noStrike" cap="none">
              <a:solidFill>
                <a:schemeClr val="dk1"/>
              </a:solidFill>
              <a:latin typeface="Calibri"/>
              <a:ea typeface="Calibri"/>
              <a:cs typeface="Calibri"/>
              <a:sym typeface="Calibri"/>
            </a:endParaRPr>
          </a:p>
        </p:txBody>
      </p:sp>
      <p:pic>
        <p:nvPicPr>
          <p:cNvPr id="90" name="Google Shape;90;p1" descr="UHasselt-liggend.jpg"/>
          <p:cNvPicPr preferRelativeResize="0"/>
          <p:nvPr/>
        </p:nvPicPr>
        <p:blipFill rotWithShape="1">
          <a:blip r:embed="rId3">
            <a:alphaModFix/>
          </a:blip>
          <a:srcRect/>
          <a:stretch/>
        </p:blipFill>
        <p:spPr>
          <a:xfrm>
            <a:off x="6374689" y="5248785"/>
            <a:ext cx="5296912" cy="1255476"/>
          </a:xfrm>
          <a:prstGeom prst="rect">
            <a:avLst/>
          </a:prstGeom>
          <a:noFill/>
          <a:ln>
            <a:noFill/>
          </a:ln>
        </p:spPr>
      </p:pic>
      <p:sp>
        <p:nvSpPr>
          <p:cNvPr id="91" name="Google Shape;91;p1"/>
          <p:cNvSpPr txBox="1"/>
          <p:nvPr/>
        </p:nvSpPr>
        <p:spPr>
          <a:xfrm>
            <a:off x="4438859" y="5382410"/>
            <a:ext cx="1810800" cy="461700"/>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000000"/>
              </a:buClr>
              <a:buSzPts val="1200"/>
              <a:buFont typeface="Arial"/>
              <a:buNone/>
            </a:pPr>
            <a:r>
              <a:rPr lang="en-US" sz="1200" b="0" i="0" u="none" strike="noStrike" cap="none">
                <a:solidFill>
                  <a:schemeClr val="dk1"/>
                </a:solidFill>
                <a:latin typeface="Calibri"/>
                <a:ea typeface="Calibri"/>
                <a:cs typeface="Calibri"/>
                <a:sym typeface="Calibri"/>
              </a:rPr>
              <a:t>Dr. Ruth Stevens</a:t>
            </a:r>
            <a:endParaRPr sz="1400" b="0" i="0" u="none" strike="noStrike" cap="none">
              <a:solidFill>
                <a:srgbClr val="000000"/>
              </a:solidFill>
              <a:latin typeface="Arial"/>
              <a:ea typeface="Arial"/>
              <a:cs typeface="Arial"/>
              <a:sym typeface="Arial"/>
            </a:endParaRPr>
          </a:p>
          <a:p>
            <a:pPr marL="0" marR="0" lvl="0" indent="0" algn="r" rtl="0">
              <a:lnSpc>
                <a:spcPct val="100000"/>
              </a:lnSpc>
              <a:spcBef>
                <a:spcPts val="0"/>
              </a:spcBef>
              <a:spcAft>
                <a:spcPts val="0"/>
              </a:spcAft>
              <a:buClr>
                <a:srgbClr val="000000"/>
              </a:buClr>
              <a:buSzPts val="1200"/>
              <a:buFont typeface="Arial"/>
              <a:buNone/>
            </a:pPr>
            <a:r>
              <a:rPr lang="en-US" sz="1200" b="0" i="0" u="none" strike="noStrike" cap="none">
                <a:solidFill>
                  <a:schemeClr val="dk1"/>
                </a:solidFill>
                <a:latin typeface="Calibri"/>
                <a:ea typeface="Calibri"/>
                <a:cs typeface="Calibri"/>
                <a:sym typeface="Calibri"/>
              </a:rPr>
              <a:t>ruth.stevens@uhasselt.be</a:t>
            </a:r>
            <a:endParaRPr sz="1400" b="0" i="0" u="none" strike="noStrike" cap="none">
              <a:solidFill>
                <a:srgbClr val="000000"/>
              </a:solidFill>
              <a:latin typeface="Arial"/>
              <a:ea typeface="Arial"/>
              <a:cs typeface="Arial"/>
              <a:sym typeface="Arial"/>
            </a:endParaRPr>
          </a:p>
        </p:txBody>
      </p:sp>
      <p:sp>
        <p:nvSpPr>
          <p:cNvPr id="92" name="Google Shape;92;p1"/>
          <p:cNvSpPr txBox="1"/>
          <p:nvPr/>
        </p:nvSpPr>
        <p:spPr>
          <a:xfrm>
            <a:off x="3858449" y="5908925"/>
            <a:ext cx="2391300" cy="461700"/>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000000"/>
              </a:buClr>
              <a:buSzPts val="1200"/>
              <a:buFont typeface="Arial"/>
              <a:buNone/>
            </a:pPr>
            <a:r>
              <a:rPr lang="en-US" sz="1200" b="0" i="0" u="none" strike="noStrike" cap="none">
                <a:solidFill>
                  <a:schemeClr val="dk1"/>
                </a:solidFill>
                <a:latin typeface="Calibri"/>
                <a:ea typeface="Calibri"/>
                <a:cs typeface="Calibri"/>
                <a:sym typeface="Calibri"/>
              </a:rPr>
              <a:t>Sanne Balendonck</a:t>
            </a:r>
            <a:endParaRPr sz="1400" b="0" i="0" u="none" strike="noStrike" cap="none">
              <a:solidFill>
                <a:srgbClr val="000000"/>
              </a:solidFill>
              <a:latin typeface="Arial"/>
              <a:ea typeface="Arial"/>
              <a:cs typeface="Arial"/>
              <a:sym typeface="Arial"/>
            </a:endParaRPr>
          </a:p>
          <a:p>
            <a:pPr marL="0" marR="0" lvl="0" indent="0" algn="r" rtl="0">
              <a:lnSpc>
                <a:spcPct val="100000"/>
              </a:lnSpc>
              <a:spcBef>
                <a:spcPts val="0"/>
              </a:spcBef>
              <a:spcAft>
                <a:spcPts val="0"/>
              </a:spcAft>
              <a:buClr>
                <a:srgbClr val="000000"/>
              </a:buClr>
              <a:buSzPts val="1200"/>
              <a:buFont typeface="Arial"/>
              <a:buNone/>
            </a:pPr>
            <a:r>
              <a:rPr lang="en-US" sz="1200">
                <a:solidFill>
                  <a:schemeClr val="dk1"/>
                </a:solidFill>
                <a:latin typeface="Calibri"/>
                <a:ea typeface="Calibri"/>
                <a:cs typeface="Calibri"/>
                <a:sym typeface="Calibri"/>
              </a:rPr>
              <a:t>sanne.balendonck@uhasselt.be</a:t>
            </a:r>
            <a:endParaRPr sz="1400" b="0" i="0" u="none" strike="noStrike" cap="none">
              <a:solidFill>
                <a:srgbClr val="000000"/>
              </a:solidFill>
              <a:latin typeface="Arial"/>
              <a:ea typeface="Arial"/>
              <a:cs typeface="Arial"/>
              <a:sym typeface="Arial"/>
            </a:endParaRPr>
          </a:p>
        </p:txBody>
      </p:sp>
      <p:pic>
        <p:nvPicPr>
          <p:cNvPr id="93" name="Google Shape;93;p1" title="Eureca-Pro-Logo.png"/>
          <p:cNvPicPr preferRelativeResize="0"/>
          <p:nvPr/>
        </p:nvPicPr>
        <p:blipFill>
          <a:blip r:embed="rId4">
            <a:alphaModFix/>
          </a:blip>
          <a:stretch>
            <a:fillRect/>
          </a:stretch>
        </p:blipFill>
        <p:spPr>
          <a:xfrm>
            <a:off x="6249750" y="4159924"/>
            <a:ext cx="5414774" cy="877801"/>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24"/>
        <p:cNvGrpSpPr/>
        <p:nvPr/>
      </p:nvGrpSpPr>
      <p:grpSpPr>
        <a:xfrm>
          <a:off x="0" y="0"/>
          <a:ext cx="0" cy="0"/>
          <a:chOff x="0" y="0"/>
          <a:chExt cx="0" cy="0"/>
        </a:xfrm>
      </p:grpSpPr>
      <p:sp>
        <p:nvSpPr>
          <p:cNvPr id="225" name="Google Shape;225;p10"/>
          <p:cNvSpPr txBox="1"/>
          <p:nvPr/>
        </p:nvSpPr>
        <p:spPr>
          <a:xfrm>
            <a:off x="399240" y="2536685"/>
            <a:ext cx="7772400" cy="1470025"/>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2800"/>
              <a:buFont typeface="Calibri"/>
              <a:buNone/>
            </a:pPr>
            <a:r>
              <a:rPr lang="en-US" sz="2800" b="0" i="0" u="none" strike="noStrike" cap="none">
                <a:solidFill>
                  <a:schemeClr val="dk1"/>
                </a:solidFill>
                <a:latin typeface="Calibri"/>
                <a:ea typeface="Calibri"/>
                <a:cs typeface="Calibri"/>
                <a:sym typeface="Calibri"/>
              </a:rPr>
              <a:t>1. Teacher identity</a:t>
            </a:r>
            <a:endParaRPr sz="2800" b="0" i="0" u="none" strike="noStrike" cap="non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30"/>
        <p:cNvGrpSpPr/>
        <p:nvPr/>
      </p:nvGrpSpPr>
      <p:grpSpPr>
        <a:xfrm>
          <a:off x="0" y="0"/>
          <a:ext cx="0" cy="0"/>
          <a:chOff x="0" y="0"/>
          <a:chExt cx="0" cy="0"/>
        </a:xfrm>
      </p:grpSpPr>
      <p:sp>
        <p:nvSpPr>
          <p:cNvPr id="231" name="Google Shape;231;p11"/>
          <p:cNvSpPr/>
          <p:nvPr/>
        </p:nvSpPr>
        <p:spPr>
          <a:xfrm>
            <a:off x="7624791" y="878542"/>
            <a:ext cx="1954306" cy="1900517"/>
          </a:xfrm>
          <a:prstGeom prst="ellipse">
            <a:avLst/>
          </a:prstGeom>
          <a:solidFill>
            <a:srgbClr val="FFF2CC">
              <a:alpha val="49411"/>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32" name="Google Shape;232;p11"/>
          <p:cNvSpPr/>
          <p:nvPr/>
        </p:nvSpPr>
        <p:spPr>
          <a:xfrm>
            <a:off x="9032249" y="1828800"/>
            <a:ext cx="1954306" cy="1900517"/>
          </a:xfrm>
          <a:prstGeom prst="ellipse">
            <a:avLst/>
          </a:prstGeom>
          <a:solidFill>
            <a:srgbClr val="F7CAAC">
              <a:alpha val="49411"/>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33" name="Google Shape;233;p11"/>
          <p:cNvSpPr/>
          <p:nvPr/>
        </p:nvSpPr>
        <p:spPr>
          <a:xfrm>
            <a:off x="6844862" y="2124637"/>
            <a:ext cx="1954306" cy="1900517"/>
          </a:xfrm>
          <a:prstGeom prst="ellipse">
            <a:avLst/>
          </a:prstGeom>
          <a:solidFill>
            <a:srgbClr val="C4E0B2">
              <a:alpha val="49411"/>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34" name="Google Shape;234;p11"/>
          <p:cNvSpPr/>
          <p:nvPr/>
        </p:nvSpPr>
        <p:spPr>
          <a:xfrm>
            <a:off x="7624791" y="3567955"/>
            <a:ext cx="1954306" cy="1900517"/>
          </a:xfrm>
          <a:prstGeom prst="ellipse">
            <a:avLst/>
          </a:prstGeom>
          <a:solidFill>
            <a:srgbClr val="7030A0">
              <a:alpha val="49411"/>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35" name="Google Shape;235;p11"/>
          <p:cNvSpPr/>
          <p:nvPr/>
        </p:nvSpPr>
        <p:spPr>
          <a:xfrm>
            <a:off x="9032249" y="3003175"/>
            <a:ext cx="1954306" cy="1900517"/>
          </a:xfrm>
          <a:prstGeom prst="ellipse">
            <a:avLst/>
          </a:prstGeom>
          <a:solidFill>
            <a:srgbClr val="ACB8CA">
              <a:alpha val="49411"/>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36" name="Google Shape;236;p11"/>
          <p:cNvSpPr txBox="1">
            <a:spLocks noGrp="1"/>
          </p:cNvSpPr>
          <p:nvPr>
            <p:ph type="ctrTitle"/>
          </p:nvPr>
        </p:nvSpPr>
        <p:spPr>
          <a:xfrm>
            <a:off x="399240" y="2536685"/>
            <a:ext cx="7772400" cy="1470025"/>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2800"/>
              <a:buFont typeface="Calibri"/>
              <a:buNone/>
            </a:pPr>
            <a:r>
              <a:rPr lang="en-US" sz="2800"/>
              <a:t>1. Teacher identity</a:t>
            </a:r>
            <a:endParaRPr sz="2800"/>
          </a:p>
        </p:txBody>
      </p:sp>
      <p:sp>
        <p:nvSpPr>
          <p:cNvPr id="237" name="Google Shape;237;p11"/>
          <p:cNvSpPr txBox="1"/>
          <p:nvPr/>
        </p:nvSpPr>
        <p:spPr>
          <a:xfrm>
            <a:off x="7272705" y="2005705"/>
            <a:ext cx="7427700" cy="31245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en-US" sz="1100" b="0" i="1" u="none" strike="noStrike" cap="none" dirty="0">
                <a:solidFill>
                  <a:schemeClr val="dk1"/>
                </a:solidFill>
                <a:latin typeface="Avenir"/>
                <a:ea typeface="Avenir"/>
                <a:cs typeface="Avenir"/>
                <a:sym typeface="Avenir"/>
              </a:rPr>
              <a:t>	Behaviorism</a:t>
            </a:r>
            <a:endParaRPr sz="14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endParaRPr sz="1100" b="0" i="1" u="none" strike="noStrike" cap="none" dirty="0">
              <a:solidFill>
                <a:schemeClr val="dk1"/>
              </a:solidFill>
              <a:latin typeface="Avenir"/>
              <a:ea typeface="Avenir"/>
              <a:cs typeface="Avenir"/>
              <a:sym typeface="Avenir"/>
            </a:endParaRPr>
          </a:p>
          <a:p>
            <a:pPr marL="0" marR="0" lvl="0" indent="0" algn="l" rtl="0">
              <a:lnSpc>
                <a:spcPct val="100000"/>
              </a:lnSpc>
              <a:spcBef>
                <a:spcPts val="0"/>
              </a:spcBef>
              <a:spcAft>
                <a:spcPts val="0"/>
              </a:spcAft>
              <a:buClr>
                <a:srgbClr val="000000"/>
              </a:buClr>
              <a:buSzPts val="1100"/>
              <a:buFont typeface="Arial"/>
              <a:buNone/>
            </a:pPr>
            <a:endParaRPr sz="1100" b="0" i="1" u="none" strike="noStrike" cap="none" dirty="0">
              <a:solidFill>
                <a:schemeClr val="dk1"/>
              </a:solidFill>
              <a:latin typeface="Avenir"/>
              <a:ea typeface="Avenir"/>
              <a:cs typeface="Avenir"/>
              <a:sym typeface="Avenir"/>
            </a:endParaRPr>
          </a:p>
          <a:p>
            <a:pPr marL="0" marR="0" lvl="0" indent="0" algn="l" rtl="0">
              <a:lnSpc>
                <a:spcPct val="100000"/>
              </a:lnSpc>
              <a:spcBef>
                <a:spcPts val="0"/>
              </a:spcBef>
              <a:spcAft>
                <a:spcPts val="0"/>
              </a:spcAft>
              <a:buClr>
                <a:srgbClr val="000000"/>
              </a:buClr>
              <a:buSzPts val="1100"/>
              <a:buFont typeface="Arial"/>
              <a:buNone/>
            </a:pPr>
            <a:r>
              <a:rPr lang="en-US" sz="1100" b="0" i="1" u="none" strike="noStrike" cap="none" dirty="0">
                <a:solidFill>
                  <a:schemeClr val="dk1"/>
                </a:solidFill>
                <a:latin typeface="Avenir"/>
                <a:ea typeface="Avenir"/>
                <a:cs typeface="Avenir"/>
                <a:sym typeface="Avenir"/>
              </a:rPr>
              <a:t>		Cognitivism</a:t>
            </a:r>
            <a:endParaRPr sz="14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endParaRPr sz="1100" b="0" i="1" u="none" strike="noStrike" cap="none" dirty="0">
              <a:solidFill>
                <a:schemeClr val="dk1"/>
              </a:solidFill>
              <a:latin typeface="Avenir"/>
              <a:ea typeface="Avenir"/>
              <a:cs typeface="Avenir"/>
              <a:sym typeface="Avenir"/>
            </a:endParaRPr>
          </a:p>
          <a:p>
            <a:pPr marL="0" marR="0" lvl="0" indent="0" algn="l" rtl="0">
              <a:lnSpc>
                <a:spcPct val="100000"/>
              </a:lnSpc>
              <a:spcBef>
                <a:spcPts val="0"/>
              </a:spcBef>
              <a:spcAft>
                <a:spcPts val="0"/>
              </a:spcAft>
              <a:buClr>
                <a:srgbClr val="000000"/>
              </a:buClr>
              <a:buSzPts val="1100"/>
              <a:buFont typeface="Arial"/>
              <a:buNone/>
            </a:pPr>
            <a:endParaRPr sz="1100" b="0" i="1" u="none" strike="noStrike" cap="none" dirty="0">
              <a:solidFill>
                <a:schemeClr val="dk1"/>
              </a:solidFill>
              <a:latin typeface="Avenir"/>
              <a:ea typeface="Avenir"/>
              <a:cs typeface="Avenir"/>
              <a:sym typeface="Avenir"/>
            </a:endParaRPr>
          </a:p>
          <a:p>
            <a:pPr marL="0" marR="0" lvl="0" indent="0" algn="l" rtl="0">
              <a:lnSpc>
                <a:spcPct val="100000"/>
              </a:lnSpc>
              <a:spcBef>
                <a:spcPts val="0"/>
              </a:spcBef>
              <a:spcAft>
                <a:spcPts val="0"/>
              </a:spcAft>
              <a:buClr>
                <a:srgbClr val="000000"/>
              </a:buClr>
              <a:buSzPts val="1100"/>
              <a:buFont typeface="Arial"/>
              <a:buNone/>
            </a:pPr>
            <a:r>
              <a:rPr lang="en-US" sz="1100" b="0" i="1" u="none" strike="noStrike" cap="none" dirty="0">
                <a:solidFill>
                  <a:schemeClr val="dk1"/>
                </a:solidFill>
                <a:latin typeface="Avenir"/>
                <a:ea typeface="Avenir"/>
                <a:cs typeface="Avenir"/>
                <a:sym typeface="Avenir"/>
              </a:rPr>
              <a:t>Constructivism</a:t>
            </a:r>
            <a:endParaRPr sz="14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endParaRPr sz="1100" b="0" i="1" u="none" strike="noStrike" cap="none" dirty="0">
              <a:solidFill>
                <a:schemeClr val="dk1"/>
              </a:solidFill>
              <a:latin typeface="Avenir"/>
              <a:ea typeface="Avenir"/>
              <a:cs typeface="Avenir"/>
              <a:sym typeface="Avenir"/>
            </a:endParaRPr>
          </a:p>
          <a:p>
            <a:pPr marL="0" marR="0" lvl="0" indent="0" algn="l" rtl="0">
              <a:lnSpc>
                <a:spcPct val="100000"/>
              </a:lnSpc>
              <a:spcBef>
                <a:spcPts val="0"/>
              </a:spcBef>
              <a:spcAft>
                <a:spcPts val="0"/>
              </a:spcAft>
              <a:buClr>
                <a:srgbClr val="000000"/>
              </a:buClr>
              <a:buSzPts val="1100"/>
              <a:buFont typeface="Arial"/>
              <a:buNone/>
            </a:pPr>
            <a:endParaRPr sz="1100" b="0" i="1" u="none" strike="noStrike" cap="none" dirty="0">
              <a:solidFill>
                <a:schemeClr val="dk1"/>
              </a:solidFill>
              <a:latin typeface="Avenir"/>
              <a:ea typeface="Avenir"/>
              <a:cs typeface="Avenir"/>
              <a:sym typeface="Avenir"/>
            </a:endParaRPr>
          </a:p>
          <a:p>
            <a:pPr marL="0" marR="0" lvl="0" indent="0" algn="l" rtl="0">
              <a:lnSpc>
                <a:spcPct val="100000"/>
              </a:lnSpc>
              <a:spcBef>
                <a:spcPts val="0"/>
              </a:spcBef>
              <a:spcAft>
                <a:spcPts val="0"/>
              </a:spcAft>
              <a:buClr>
                <a:srgbClr val="000000"/>
              </a:buClr>
              <a:buSzPts val="1100"/>
              <a:buFont typeface="Arial"/>
              <a:buNone/>
            </a:pPr>
            <a:r>
              <a:rPr lang="en-US" sz="1100" b="0" i="1" u="none" strike="noStrike" cap="none" dirty="0">
                <a:solidFill>
                  <a:schemeClr val="dk1"/>
                </a:solidFill>
                <a:latin typeface="Avenir"/>
                <a:ea typeface="Avenir"/>
                <a:cs typeface="Avenir"/>
                <a:sym typeface="Avenir"/>
              </a:rPr>
              <a:t>			</a:t>
            </a:r>
            <a:r>
              <a:rPr lang="en-US" sz="1100" b="0" i="1" u="none" strike="noStrike" cap="none" dirty="0" err="1">
                <a:solidFill>
                  <a:schemeClr val="dk1"/>
                </a:solidFill>
                <a:latin typeface="Avenir"/>
                <a:ea typeface="Avenir"/>
                <a:cs typeface="Avenir"/>
                <a:sym typeface="Avenir"/>
              </a:rPr>
              <a:t>Sociall</a:t>
            </a:r>
            <a:r>
              <a:rPr lang="en-US" sz="1100" b="0" i="1" u="none" strike="noStrike" cap="none" dirty="0">
                <a:solidFill>
                  <a:schemeClr val="dk1"/>
                </a:solidFill>
                <a:latin typeface="Avenir"/>
                <a:ea typeface="Avenir"/>
                <a:cs typeface="Avenir"/>
                <a:sym typeface="Avenir"/>
              </a:rPr>
              <a:t> constructivism</a:t>
            </a:r>
            <a:endParaRPr sz="14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endParaRPr sz="1100" b="0" i="1" u="none" strike="noStrike" cap="none" dirty="0">
              <a:solidFill>
                <a:schemeClr val="dk1"/>
              </a:solidFill>
              <a:latin typeface="Avenir"/>
              <a:ea typeface="Avenir"/>
              <a:cs typeface="Avenir"/>
              <a:sym typeface="Avenir"/>
            </a:endParaRPr>
          </a:p>
          <a:p>
            <a:pPr marL="0" marR="0" lvl="0" indent="0" algn="l" rtl="0">
              <a:lnSpc>
                <a:spcPct val="100000"/>
              </a:lnSpc>
              <a:spcBef>
                <a:spcPts val="0"/>
              </a:spcBef>
              <a:spcAft>
                <a:spcPts val="0"/>
              </a:spcAft>
              <a:buClr>
                <a:srgbClr val="000000"/>
              </a:buClr>
              <a:buSzPts val="1100"/>
              <a:buFont typeface="Arial"/>
              <a:buNone/>
            </a:pPr>
            <a:endParaRPr sz="1100" b="0" i="1" u="none" strike="noStrike" cap="none" dirty="0">
              <a:solidFill>
                <a:schemeClr val="dk1"/>
              </a:solidFill>
              <a:latin typeface="Avenir"/>
              <a:ea typeface="Avenir"/>
              <a:cs typeface="Avenir"/>
              <a:sym typeface="Avenir"/>
            </a:endParaRPr>
          </a:p>
          <a:p>
            <a:pPr marL="0" marR="0" lvl="0" indent="0" algn="l" rtl="0">
              <a:lnSpc>
                <a:spcPct val="100000"/>
              </a:lnSpc>
              <a:spcBef>
                <a:spcPts val="0"/>
              </a:spcBef>
              <a:spcAft>
                <a:spcPts val="0"/>
              </a:spcAft>
              <a:buClr>
                <a:srgbClr val="000000"/>
              </a:buClr>
              <a:buSzPts val="1100"/>
              <a:buFont typeface="Arial"/>
              <a:buNone/>
            </a:pPr>
            <a:r>
              <a:rPr lang="en-US" sz="1100" b="0" i="1" u="none" strike="noStrike" cap="none" dirty="0">
                <a:solidFill>
                  <a:schemeClr val="dk1"/>
                </a:solidFill>
                <a:latin typeface="Avenir"/>
                <a:ea typeface="Avenir"/>
                <a:cs typeface="Avenir"/>
                <a:sym typeface="Avenir"/>
              </a:rPr>
              <a:t>	Connectivism</a:t>
            </a:r>
            <a:endParaRPr sz="1100" b="0" i="1" u="none" strike="noStrike" cap="none" dirty="0">
              <a:solidFill>
                <a:schemeClr val="dk1"/>
              </a:solidFill>
              <a:latin typeface="Avenir"/>
              <a:ea typeface="Avenir"/>
              <a:cs typeface="Avenir"/>
              <a:sym typeface="Avenir"/>
            </a:endParaRPr>
          </a:p>
          <a:p>
            <a:pPr marL="0" marR="0" lvl="0" indent="0" algn="l" rtl="0">
              <a:lnSpc>
                <a:spcPct val="100000"/>
              </a:lnSpc>
              <a:spcBef>
                <a:spcPts val="0"/>
              </a:spcBef>
              <a:spcAft>
                <a:spcPts val="0"/>
              </a:spcAft>
              <a:buClr>
                <a:srgbClr val="000000"/>
              </a:buClr>
              <a:buSzPts val="1100"/>
              <a:buFont typeface="Arial"/>
              <a:buNone/>
            </a:pPr>
            <a:endParaRPr sz="1100" b="0" i="1" u="none" strike="noStrike" cap="none" dirty="0">
              <a:solidFill>
                <a:schemeClr val="dk1"/>
              </a:solidFill>
              <a:latin typeface="Avenir"/>
              <a:ea typeface="Avenir"/>
              <a:cs typeface="Avenir"/>
              <a:sym typeface="Avenir"/>
            </a:endParaRPr>
          </a:p>
          <a:p>
            <a:pPr marL="0" marR="0" lvl="0" indent="0" algn="l" rtl="0">
              <a:lnSpc>
                <a:spcPct val="100000"/>
              </a:lnSpc>
              <a:spcBef>
                <a:spcPts val="0"/>
              </a:spcBef>
              <a:spcAft>
                <a:spcPts val="0"/>
              </a:spcAft>
              <a:buClr>
                <a:srgbClr val="000000"/>
              </a:buClr>
              <a:buSzPts val="1000"/>
              <a:buFont typeface="Arial"/>
              <a:buNone/>
            </a:pPr>
            <a:endParaRPr sz="1000" b="0" i="1" u="none" strike="noStrike" cap="none" dirty="0">
              <a:solidFill>
                <a:schemeClr val="dk1"/>
              </a:solidFill>
              <a:latin typeface="Avenir"/>
              <a:ea typeface="Avenir"/>
              <a:cs typeface="Avenir"/>
              <a:sym typeface="Avenir"/>
            </a:endParaRPr>
          </a:p>
          <a:p>
            <a:pPr marL="0" marR="0" lvl="0" indent="0" algn="l" rtl="0">
              <a:lnSpc>
                <a:spcPct val="100000"/>
              </a:lnSpc>
              <a:spcBef>
                <a:spcPts val="0"/>
              </a:spcBef>
              <a:spcAft>
                <a:spcPts val="0"/>
              </a:spcAft>
              <a:buClr>
                <a:srgbClr val="000000"/>
              </a:buClr>
              <a:buSzPts val="1100"/>
              <a:buFont typeface="Arial"/>
              <a:buNone/>
            </a:pPr>
            <a:endParaRPr sz="1100" b="0" i="0" u="none" strike="noStrike" cap="none" dirty="0">
              <a:solidFill>
                <a:schemeClr val="dk1"/>
              </a:solidFill>
              <a:latin typeface="Avenir"/>
              <a:ea typeface="Avenir"/>
              <a:cs typeface="Avenir"/>
              <a:sym typeface="Avenir"/>
            </a:endParaRPr>
          </a:p>
          <a:p>
            <a:pPr marL="0" marR="0" lvl="0" indent="0" algn="l" rtl="0">
              <a:lnSpc>
                <a:spcPct val="100000"/>
              </a:lnSpc>
              <a:spcBef>
                <a:spcPts val="0"/>
              </a:spcBef>
              <a:spcAft>
                <a:spcPts val="0"/>
              </a:spcAft>
              <a:buClr>
                <a:srgbClr val="000000"/>
              </a:buClr>
              <a:buSzPts val="1100"/>
              <a:buFont typeface="Arial"/>
              <a:buNone/>
            </a:pPr>
            <a:endParaRPr sz="1100" b="0" i="0" u="none" strike="noStrike" cap="none" dirty="0">
              <a:solidFill>
                <a:schemeClr val="dk1"/>
              </a:solidFill>
              <a:latin typeface="Avenir"/>
              <a:ea typeface="Avenir"/>
              <a:cs typeface="Avenir"/>
              <a:sym typeface="Avenir"/>
            </a:endParaRPr>
          </a:p>
          <a:p>
            <a:pPr marL="0" marR="0" lvl="0" indent="0" algn="l" rtl="0">
              <a:lnSpc>
                <a:spcPct val="100000"/>
              </a:lnSpc>
              <a:spcBef>
                <a:spcPts val="0"/>
              </a:spcBef>
              <a:spcAft>
                <a:spcPts val="0"/>
              </a:spcAft>
              <a:buClr>
                <a:srgbClr val="000000"/>
              </a:buClr>
              <a:buSzPts val="1100"/>
              <a:buFont typeface="Arial"/>
              <a:buNone/>
            </a:pPr>
            <a:endParaRPr sz="1100" b="0" i="0" u="none" strike="noStrike" cap="none" dirty="0">
              <a:solidFill>
                <a:schemeClr val="dk1"/>
              </a:solidFill>
              <a:latin typeface="Avenir"/>
              <a:ea typeface="Avenir"/>
              <a:cs typeface="Avenir"/>
              <a:sym typeface="Avenir"/>
            </a:endParaRPr>
          </a:p>
        </p:txBody>
      </p:sp>
      <p:sp>
        <p:nvSpPr>
          <p:cNvPr id="238" name="Google Shape;238;p11"/>
          <p:cNvSpPr txBox="1"/>
          <p:nvPr/>
        </p:nvSpPr>
        <p:spPr>
          <a:xfrm>
            <a:off x="3872926" y="685817"/>
            <a:ext cx="2356200" cy="7531200"/>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Clr>
                <a:srgbClr val="000000"/>
              </a:buClr>
              <a:buSzPts val="1100"/>
              <a:buFont typeface="Arial"/>
              <a:buNone/>
            </a:pPr>
            <a:r>
              <a:rPr lang="en-US" sz="1100" b="0" i="1" u="none" strike="noStrike" cap="none">
                <a:solidFill>
                  <a:srgbClr val="1F1F1F"/>
                </a:solidFill>
                <a:latin typeface="Avenir"/>
                <a:ea typeface="Avenir"/>
                <a:cs typeface="Avenir"/>
                <a:sym typeface="Avenir"/>
              </a:rPr>
              <a:t>From the 5 major learning theories:</a:t>
            </a:r>
            <a:endParaRPr sz="1100" b="0" i="1" u="none" strike="noStrike" cap="none">
              <a:solidFill>
                <a:srgbClr val="1F1F1F"/>
              </a:solidFill>
              <a:latin typeface="Avenir"/>
              <a:ea typeface="Avenir"/>
              <a:cs typeface="Avenir"/>
              <a:sym typeface="Avenir"/>
            </a:endParaRPr>
          </a:p>
          <a:p>
            <a:pPr marL="0" marR="0" lvl="0" indent="0" algn="l" rtl="0">
              <a:lnSpc>
                <a:spcPct val="150000"/>
              </a:lnSpc>
              <a:spcBef>
                <a:spcPts val="0"/>
              </a:spcBef>
              <a:spcAft>
                <a:spcPts val="0"/>
              </a:spcAft>
              <a:buClr>
                <a:srgbClr val="000000"/>
              </a:buClr>
              <a:buSzPts val="1100"/>
              <a:buFont typeface="Arial"/>
              <a:buNone/>
            </a:pPr>
            <a:endParaRPr sz="1100" b="0" i="1" u="none" strike="noStrike" cap="none">
              <a:solidFill>
                <a:srgbClr val="1F1F1F"/>
              </a:solidFill>
              <a:latin typeface="Avenir"/>
              <a:ea typeface="Avenir"/>
              <a:cs typeface="Avenir"/>
              <a:sym typeface="Avenir"/>
            </a:endParaRPr>
          </a:p>
          <a:p>
            <a:pPr marL="0" marR="0" lvl="0" indent="0" algn="l" rtl="0">
              <a:lnSpc>
                <a:spcPct val="150000"/>
              </a:lnSpc>
              <a:spcBef>
                <a:spcPts val="0"/>
              </a:spcBef>
              <a:spcAft>
                <a:spcPts val="0"/>
              </a:spcAft>
              <a:buClr>
                <a:srgbClr val="000000"/>
              </a:buClr>
              <a:buSzPts val="1100"/>
              <a:buFont typeface="Arial"/>
              <a:buNone/>
            </a:pPr>
            <a:r>
              <a:rPr lang="en-US" sz="1100" b="0" i="1" u="none" strike="noStrike" cap="none">
                <a:solidFill>
                  <a:srgbClr val="1F1F1F"/>
                </a:solidFill>
                <a:latin typeface="Avenir"/>
                <a:ea typeface="Avenir"/>
                <a:cs typeface="Avenir"/>
                <a:sym typeface="Avenir"/>
              </a:rPr>
              <a:t>What do you identify with most?</a:t>
            </a:r>
            <a:endParaRPr sz="1100" b="0" i="1" u="none" strike="noStrike" cap="none">
              <a:solidFill>
                <a:srgbClr val="1F1F1F"/>
              </a:solidFill>
              <a:latin typeface="Avenir"/>
              <a:ea typeface="Avenir"/>
              <a:cs typeface="Avenir"/>
              <a:sym typeface="Avenir"/>
            </a:endParaRPr>
          </a:p>
          <a:p>
            <a:pPr marL="0" marR="0" lvl="0" indent="0" algn="l" rtl="0">
              <a:lnSpc>
                <a:spcPct val="150000"/>
              </a:lnSpc>
              <a:spcBef>
                <a:spcPts val="0"/>
              </a:spcBef>
              <a:spcAft>
                <a:spcPts val="0"/>
              </a:spcAft>
              <a:buClr>
                <a:srgbClr val="000000"/>
              </a:buClr>
              <a:buSzPts val="1100"/>
              <a:buFont typeface="Arial"/>
              <a:buNone/>
            </a:pPr>
            <a:endParaRPr sz="1100" b="0" i="1" u="none" strike="noStrike" cap="none">
              <a:solidFill>
                <a:srgbClr val="1F1F1F"/>
              </a:solidFill>
              <a:latin typeface="Avenir"/>
              <a:ea typeface="Avenir"/>
              <a:cs typeface="Avenir"/>
              <a:sym typeface="Avenir"/>
            </a:endParaRPr>
          </a:p>
          <a:p>
            <a:pPr marL="0" marR="0" lvl="0" indent="0" algn="l" rtl="0">
              <a:lnSpc>
                <a:spcPct val="150000"/>
              </a:lnSpc>
              <a:spcBef>
                <a:spcPts val="0"/>
              </a:spcBef>
              <a:spcAft>
                <a:spcPts val="0"/>
              </a:spcAft>
              <a:buClr>
                <a:srgbClr val="000000"/>
              </a:buClr>
              <a:buSzPts val="1100"/>
              <a:buFont typeface="Arial"/>
              <a:buNone/>
            </a:pPr>
            <a:r>
              <a:rPr lang="en-US" sz="1100" b="0" i="1" u="none" strike="noStrike" cap="none">
                <a:solidFill>
                  <a:srgbClr val="1F1F1F"/>
                </a:solidFill>
                <a:latin typeface="Avenir"/>
                <a:ea typeface="Avenir"/>
                <a:cs typeface="Avenir"/>
                <a:sym typeface="Avenir"/>
              </a:rPr>
              <a:t>You see 5 theories, and 5 empty blocks per theory, a total of 25 empty blocks</a:t>
            </a:r>
            <a:endParaRPr sz="1100" b="0" i="1" u="none" strike="noStrike" cap="none">
              <a:solidFill>
                <a:srgbClr val="1F1F1F"/>
              </a:solidFill>
              <a:latin typeface="Avenir"/>
              <a:ea typeface="Avenir"/>
              <a:cs typeface="Avenir"/>
              <a:sym typeface="Avenir"/>
            </a:endParaRPr>
          </a:p>
          <a:p>
            <a:pPr marL="0" marR="0" lvl="0" indent="0" algn="l" rtl="0">
              <a:lnSpc>
                <a:spcPct val="150000"/>
              </a:lnSpc>
              <a:spcBef>
                <a:spcPts val="0"/>
              </a:spcBef>
              <a:spcAft>
                <a:spcPts val="0"/>
              </a:spcAft>
              <a:buClr>
                <a:srgbClr val="000000"/>
              </a:buClr>
              <a:buSzPts val="1100"/>
              <a:buFont typeface="Arial"/>
              <a:buNone/>
            </a:pPr>
            <a:endParaRPr sz="1100" b="0" i="1" u="none" strike="noStrike" cap="none">
              <a:solidFill>
                <a:srgbClr val="1F1F1F"/>
              </a:solidFill>
              <a:latin typeface="Avenir"/>
              <a:ea typeface="Avenir"/>
              <a:cs typeface="Avenir"/>
              <a:sym typeface="Avenir"/>
            </a:endParaRPr>
          </a:p>
          <a:p>
            <a:pPr marL="0" marR="0" lvl="0" indent="0" algn="l" rtl="0">
              <a:lnSpc>
                <a:spcPct val="150000"/>
              </a:lnSpc>
              <a:spcBef>
                <a:spcPts val="0"/>
              </a:spcBef>
              <a:spcAft>
                <a:spcPts val="0"/>
              </a:spcAft>
              <a:buClr>
                <a:srgbClr val="000000"/>
              </a:buClr>
              <a:buSzPts val="1100"/>
              <a:buFont typeface="Arial"/>
              <a:buNone/>
            </a:pPr>
            <a:r>
              <a:rPr lang="en-US" sz="1100" b="0" i="1" u="none" strike="noStrike" cap="none">
                <a:solidFill>
                  <a:srgbClr val="1F1F1F"/>
                </a:solidFill>
                <a:latin typeface="Avenir"/>
                <a:ea typeface="Avenir"/>
                <a:cs typeface="Avenir"/>
                <a:sym typeface="Avenir"/>
              </a:rPr>
              <a:t>You have to distribute 10 blocks yourself</a:t>
            </a:r>
            <a:endParaRPr sz="1100" b="0" i="1" u="none" strike="noStrike" cap="none">
              <a:solidFill>
                <a:srgbClr val="1F1F1F"/>
              </a:solidFill>
              <a:latin typeface="Avenir"/>
              <a:ea typeface="Avenir"/>
              <a:cs typeface="Avenir"/>
              <a:sym typeface="Avenir"/>
            </a:endParaRPr>
          </a:p>
          <a:p>
            <a:pPr marL="0" marR="0" lvl="0" indent="0" algn="l" rtl="0">
              <a:lnSpc>
                <a:spcPct val="150000"/>
              </a:lnSpc>
              <a:spcBef>
                <a:spcPts val="0"/>
              </a:spcBef>
              <a:spcAft>
                <a:spcPts val="0"/>
              </a:spcAft>
              <a:buClr>
                <a:srgbClr val="000000"/>
              </a:buClr>
              <a:buSzPts val="1100"/>
              <a:buFont typeface="Arial"/>
              <a:buNone/>
            </a:pPr>
            <a:r>
              <a:rPr lang="en-US" sz="1100" b="0" i="1" u="none" strike="noStrike" cap="none">
                <a:solidFill>
                  <a:srgbClr val="1F1F1F"/>
                </a:solidFill>
                <a:latin typeface="Avenir"/>
                <a:ea typeface="Avenir"/>
                <a:cs typeface="Avenir"/>
                <a:sym typeface="Avenir"/>
              </a:rPr>
              <a:t>Fill in your bars so that it fits your practice and vision.</a:t>
            </a:r>
            <a:endParaRPr sz="1100" b="0" i="1" u="none" strike="noStrike" cap="none">
              <a:solidFill>
                <a:srgbClr val="1F1F1F"/>
              </a:solidFill>
              <a:latin typeface="Avenir"/>
              <a:ea typeface="Avenir"/>
              <a:cs typeface="Avenir"/>
              <a:sym typeface="Avenir"/>
            </a:endParaRPr>
          </a:p>
          <a:p>
            <a:pPr marL="0" marR="0" lvl="0" indent="0" algn="l" rtl="0">
              <a:lnSpc>
                <a:spcPct val="150000"/>
              </a:lnSpc>
              <a:spcBef>
                <a:spcPts val="0"/>
              </a:spcBef>
              <a:spcAft>
                <a:spcPts val="0"/>
              </a:spcAft>
              <a:buClr>
                <a:srgbClr val="000000"/>
              </a:buClr>
              <a:buSzPts val="1100"/>
              <a:buFont typeface="Arial"/>
              <a:buNone/>
            </a:pPr>
            <a:endParaRPr sz="1100" b="0" i="1" u="none" strike="noStrike" cap="none">
              <a:solidFill>
                <a:srgbClr val="1F1F1F"/>
              </a:solidFill>
              <a:latin typeface="Avenir"/>
              <a:ea typeface="Avenir"/>
              <a:cs typeface="Avenir"/>
              <a:sym typeface="Avenir"/>
            </a:endParaRPr>
          </a:p>
          <a:p>
            <a:pPr marL="0" marR="0" lvl="0" indent="0" algn="l" rtl="0">
              <a:lnSpc>
                <a:spcPct val="150000"/>
              </a:lnSpc>
              <a:spcBef>
                <a:spcPts val="0"/>
              </a:spcBef>
              <a:spcAft>
                <a:spcPts val="0"/>
              </a:spcAft>
              <a:buClr>
                <a:srgbClr val="000000"/>
              </a:buClr>
              <a:buSzPts val="1100"/>
              <a:buFont typeface="Arial"/>
              <a:buNone/>
            </a:pPr>
            <a:r>
              <a:rPr lang="en-US" sz="1100" b="0" i="1" u="none" strike="noStrike" cap="none">
                <a:solidFill>
                  <a:srgbClr val="1F1F1F"/>
                </a:solidFill>
                <a:latin typeface="Avenir"/>
                <a:ea typeface="Avenir"/>
                <a:cs typeface="Avenir"/>
                <a:sym typeface="Avenir"/>
              </a:rPr>
              <a:t>Then fill in a few terms, characteristics, actions per learning theory, that best describe how this learning theory manifests itself in your practice.</a:t>
            </a:r>
            <a:endParaRPr sz="1100" b="0" i="1" u="none" strike="noStrike" cap="none">
              <a:solidFill>
                <a:srgbClr val="1F1F1F"/>
              </a:solidFill>
              <a:latin typeface="Avenir"/>
              <a:ea typeface="Avenir"/>
              <a:cs typeface="Avenir"/>
              <a:sym typeface="Avenir"/>
            </a:endParaRPr>
          </a:p>
          <a:p>
            <a:pPr marL="0" marR="38100" lvl="0" indent="0" algn="l" rtl="0">
              <a:lnSpc>
                <a:spcPct val="128571"/>
              </a:lnSpc>
              <a:spcBef>
                <a:spcPts val="0"/>
              </a:spcBef>
              <a:spcAft>
                <a:spcPts val="0"/>
              </a:spcAft>
              <a:buClr>
                <a:schemeClr val="dk1"/>
              </a:buClr>
              <a:buSzPts val="1100"/>
              <a:buFont typeface="Arial"/>
              <a:buNone/>
            </a:pPr>
            <a:r>
              <a:rPr lang="en-US" sz="1100" b="0" i="1" u="none" strike="noStrike" cap="none">
                <a:solidFill>
                  <a:srgbClr val="1F1F1F"/>
                </a:solidFill>
                <a:latin typeface="Avenir"/>
                <a:ea typeface="Avenir"/>
                <a:cs typeface="Avenir"/>
                <a:sym typeface="Avenir"/>
              </a:rPr>
              <a:t>Number of terms = number of filled blocks</a:t>
            </a:r>
            <a:endParaRPr sz="1100" b="0" i="1" u="none" strike="noStrike" cap="none">
              <a:solidFill>
                <a:srgbClr val="1F1F1F"/>
              </a:solidFill>
              <a:latin typeface="Avenir"/>
              <a:ea typeface="Avenir"/>
              <a:cs typeface="Avenir"/>
              <a:sym typeface="Avenir"/>
            </a:endParaRPr>
          </a:p>
          <a:p>
            <a:pPr marL="0" marR="0" lvl="0" indent="0" algn="l" rtl="0">
              <a:lnSpc>
                <a:spcPct val="150000"/>
              </a:lnSpc>
              <a:spcBef>
                <a:spcPts val="0"/>
              </a:spcBef>
              <a:spcAft>
                <a:spcPts val="0"/>
              </a:spcAft>
              <a:buClr>
                <a:srgbClr val="000000"/>
              </a:buClr>
              <a:buSzPts val="1100"/>
              <a:buFont typeface="Arial"/>
              <a:buNone/>
            </a:pPr>
            <a:endParaRPr sz="1100" b="0" i="1" u="none" strike="noStrike" cap="none">
              <a:solidFill>
                <a:schemeClr val="dk1"/>
              </a:solidFill>
              <a:latin typeface="Avenir"/>
              <a:ea typeface="Avenir"/>
              <a:cs typeface="Avenir"/>
              <a:sym typeface="Avenir"/>
            </a:endParaRPr>
          </a:p>
          <a:p>
            <a:pPr marL="0" marR="0" lvl="0" indent="0" algn="l" rtl="0">
              <a:lnSpc>
                <a:spcPct val="150000"/>
              </a:lnSpc>
              <a:spcBef>
                <a:spcPts val="0"/>
              </a:spcBef>
              <a:spcAft>
                <a:spcPts val="0"/>
              </a:spcAft>
              <a:buClr>
                <a:srgbClr val="000000"/>
              </a:buClr>
              <a:buSzPts val="1100"/>
              <a:buFont typeface="Arial"/>
              <a:buNone/>
            </a:pPr>
            <a:endParaRPr sz="1100" b="0" i="1" u="none" strike="noStrike" cap="none">
              <a:solidFill>
                <a:schemeClr val="dk1"/>
              </a:solidFill>
              <a:latin typeface="Avenir"/>
              <a:ea typeface="Avenir"/>
              <a:cs typeface="Avenir"/>
              <a:sym typeface="Avenir"/>
            </a:endParaRPr>
          </a:p>
          <a:p>
            <a:pPr marL="0" marR="0" lvl="0" indent="0" algn="l" rtl="0">
              <a:lnSpc>
                <a:spcPct val="150000"/>
              </a:lnSpc>
              <a:spcBef>
                <a:spcPts val="0"/>
              </a:spcBef>
              <a:spcAft>
                <a:spcPts val="0"/>
              </a:spcAft>
              <a:buClr>
                <a:srgbClr val="000000"/>
              </a:buClr>
              <a:buSzPts val="1100"/>
              <a:buFont typeface="Arial"/>
              <a:buNone/>
            </a:pPr>
            <a:endParaRPr sz="1100" b="0" i="1" u="none" strike="noStrike" cap="none">
              <a:solidFill>
                <a:schemeClr val="dk1"/>
              </a:solidFill>
              <a:latin typeface="Avenir"/>
              <a:ea typeface="Avenir"/>
              <a:cs typeface="Avenir"/>
              <a:sym typeface="Avenir"/>
            </a:endParaRPr>
          </a:p>
          <a:p>
            <a:pPr marL="0" marR="0" lvl="0" indent="0" algn="l" rtl="0">
              <a:lnSpc>
                <a:spcPct val="150000"/>
              </a:lnSpc>
              <a:spcBef>
                <a:spcPts val="0"/>
              </a:spcBef>
              <a:spcAft>
                <a:spcPts val="0"/>
              </a:spcAft>
              <a:buClr>
                <a:srgbClr val="000000"/>
              </a:buClr>
              <a:buSzPts val="1100"/>
              <a:buFont typeface="Arial"/>
              <a:buNone/>
            </a:pPr>
            <a:endParaRPr sz="1100" b="0" i="1" u="none" strike="noStrike" cap="none">
              <a:solidFill>
                <a:schemeClr val="dk1"/>
              </a:solidFill>
              <a:latin typeface="Avenir"/>
              <a:ea typeface="Avenir"/>
              <a:cs typeface="Avenir"/>
              <a:sym typeface="Avenir"/>
            </a:endParaRPr>
          </a:p>
          <a:p>
            <a:pPr marL="0" marR="0" lvl="0" indent="0" algn="l" rtl="0">
              <a:lnSpc>
                <a:spcPct val="150000"/>
              </a:lnSpc>
              <a:spcBef>
                <a:spcPts val="0"/>
              </a:spcBef>
              <a:spcAft>
                <a:spcPts val="0"/>
              </a:spcAft>
              <a:buClr>
                <a:srgbClr val="000000"/>
              </a:buClr>
              <a:buSzPts val="1100"/>
              <a:buFont typeface="Arial"/>
              <a:buNone/>
            </a:pPr>
            <a:endParaRPr sz="1100" b="0" i="1" u="none" strike="noStrike" cap="none">
              <a:solidFill>
                <a:schemeClr val="dk1"/>
              </a:solidFill>
              <a:latin typeface="Avenir"/>
              <a:ea typeface="Avenir"/>
              <a:cs typeface="Avenir"/>
              <a:sym typeface="Avenir"/>
            </a:endParaRPr>
          </a:p>
          <a:p>
            <a:pPr marL="0" marR="0" lvl="0" indent="0" algn="l" rtl="0">
              <a:lnSpc>
                <a:spcPct val="150000"/>
              </a:lnSpc>
              <a:spcBef>
                <a:spcPts val="0"/>
              </a:spcBef>
              <a:spcAft>
                <a:spcPts val="0"/>
              </a:spcAft>
              <a:buClr>
                <a:srgbClr val="000000"/>
              </a:buClr>
              <a:buSzPts val="1000"/>
              <a:buFont typeface="Arial"/>
              <a:buNone/>
            </a:pPr>
            <a:endParaRPr sz="1000" b="0" i="1" u="none" strike="noStrike" cap="none">
              <a:solidFill>
                <a:schemeClr val="dk1"/>
              </a:solidFill>
              <a:latin typeface="Avenir"/>
              <a:ea typeface="Avenir"/>
              <a:cs typeface="Avenir"/>
              <a:sym typeface="Avenir"/>
            </a:endParaRPr>
          </a:p>
          <a:p>
            <a:pPr marL="0" marR="0" lvl="0" indent="0" algn="l" rtl="0">
              <a:lnSpc>
                <a:spcPct val="150000"/>
              </a:lnSpc>
              <a:spcBef>
                <a:spcPts val="0"/>
              </a:spcBef>
              <a:spcAft>
                <a:spcPts val="0"/>
              </a:spcAft>
              <a:buClr>
                <a:srgbClr val="000000"/>
              </a:buClr>
              <a:buSzPts val="1100"/>
              <a:buFont typeface="Arial"/>
              <a:buNone/>
            </a:pPr>
            <a:endParaRPr sz="1100" b="0" i="0" u="none" strike="noStrike" cap="none">
              <a:solidFill>
                <a:schemeClr val="dk1"/>
              </a:solidFill>
              <a:latin typeface="Avenir"/>
              <a:ea typeface="Avenir"/>
              <a:cs typeface="Avenir"/>
              <a:sym typeface="Avenir"/>
            </a:endParaRPr>
          </a:p>
          <a:p>
            <a:pPr marL="0" marR="0" lvl="0" indent="0" algn="l" rtl="0">
              <a:lnSpc>
                <a:spcPct val="150000"/>
              </a:lnSpc>
              <a:spcBef>
                <a:spcPts val="0"/>
              </a:spcBef>
              <a:spcAft>
                <a:spcPts val="0"/>
              </a:spcAft>
              <a:buClr>
                <a:srgbClr val="000000"/>
              </a:buClr>
              <a:buSzPts val="1100"/>
              <a:buFont typeface="Arial"/>
              <a:buNone/>
            </a:pPr>
            <a:endParaRPr sz="1100" b="0" i="0" u="none" strike="noStrike" cap="none">
              <a:solidFill>
                <a:schemeClr val="dk1"/>
              </a:solidFill>
              <a:latin typeface="Avenir"/>
              <a:ea typeface="Avenir"/>
              <a:cs typeface="Avenir"/>
              <a:sym typeface="Avenir"/>
            </a:endParaRPr>
          </a:p>
          <a:p>
            <a:pPr marL="0" marR="0" lvl="0" indent="0" algn="l" rtl="0">
              <a:lnSpc>
                <a:spcPct val="150000"/>
              </a:lnSpc>
              <a:spcBef>
                <a:spcPts val="0"/>
              </a:spcBef>
              <a:spcAft>
                <a:spcPts val="0"/>
              </a:spcAft>
              <a:buClr>
                <a:srgbClr val="000000"/>
              </a:buClr>
              <a:buSzPts val="1100"/>
              <a:buFont typeface="Arial"/>
              <a:buNone/>
            </a:pPr>
            <a:endParaRPr sz="1100" b="0" i="0" u="none" strike="noStrike" cap="none">
              <a:solidFill>
                <a:schemeClr val="dk1"/>
              </a:solidFill>
              <a:latin typeface="Avenir"/>
              <a:ea typeface="Avenir"/>
              <a:cs typeface="Avenir"/>
              <a:sym typeface="Avenir"/>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43"/>
        <p:cNvGrpSpPr/>
        <p:nvPr/>
      </p:nvGrpSpPr>
      <p:grpSpPr>
        <a:xfrm>
          <a:off x="0" y="0"/>
          <a:ext cx="0" cy="0"/>
          <a:chOff x="0" y="0"/>
          <a:chExt cx="0" cy="0"/>
        </a:xfrm>
      </p:grpSpPr>
      <p:sp>
        <p:nvSpPr>
          <p:cNvPr id="244" name="Google Shape;244;p12"/>
          <p:cNvSpPr txBox="1">
            <a:spLocks noGrp="1"/>
          </p:cNvSpPr>
          <p:nvPr>
            <p:ph type="ctrTitle"/>
          </p:nvPr>
        </p:nvSpPr>
        <p:spPr>
          <a:xfrm>
            <a:off x="399240" y="2536685"/>
            <a:ext cx="7772400" cy="1470025"/>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2800"/>
              <a:buFont typeface="Calibri"/>
              <a:buNone/>
            </a:pPr>
            <a:r>
              <a:rPr lang="en-US" sz="2800"/>
              <a:t>1. Teacher identity</a:t>
            </a:r>
            <a:endParaRPr sz="2800"/>
          </a:p>
        </p:txBody>
      </p:sp>
      <p:sp>
        <p:nvSpPr>
          <p:cNvPr id="245" name="Google Shape;245;p12"/>
          <p:cNvSpPr txBox="1"/>
          <p:nvPr/>
        </p:nvSpPr>
        <p:spPr>
          <a:xfrm>
            <a:off x="3845650" y="2935350"/>
            <a:ext cx="2950200" cy="3540300"/>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Clr>
                <a:srgbClr val="000000"/>
              </a:buClr>
              <a:buSzPts val="1400"/>
              <a:buFont typeface="Arial"/>
              <a:buNone/>
            </a:pPr>
            <a:r>
              <a:rPr lang="en-US" sz="1400" b="0" i="1" u="none" strike="noStrike" cap="none">
                <a:solidFill>
                  <a:srgbClr val="1F1F1F"/>
                </a:solidFill>
                <a:latin typeface="Avenir"/>
                <a:ea typeface="Avenir"/>
                <a:cs typeface="Avenir"/>
                <a:sym typeface="Avenir"/>
              </a:rPr>
              <a:t>What is the atmosphere you want in your classroom?</a:t>
            </a:r>
            <a:endParaRPr sz="1400" b="0" i="1" u="none" strike="noStrike" cap="none">
              <a:solidFill>
                <a:srgbClr val="1F1F1F"/>
              </a:solidFill>
              <a:latin typeface="Avenir"/>
              <a:ea typeface="Avenir"/>
              <a:cs typeface="Avenir"/>
              <a:sym typeface="Avenir"/>
            </a:endParaRPr>
          </a:p>
          <a:p>
            <a:pPr marL="0" marR="0" lvl="0" indent="0" algn="l" rtl="0">
              <a:lnSpc>
                <a:spcPct val="150000"/>
              </a:lnSpc>
              <a:spcBef>
                <a:spcPts val="0"/>
              </a:spcBef>
              <a:spcAft>
                <a:spcPts val="0"/>
              </a:spcAft>
              <a:buClr>
                <a:srgbClr val="000000"/>
              </a:buClr>
              <a:buSzPts val="1400"/>
              <a:buFont typeface="Arial"/>
              <a:buNone/>
            </a:pPr>
            <a:endParaRPr sz="1400" b="0" i="1" u="none" strike="noStrike" cap="none">
              <a:solidFill>
                <a:srgbClr val="1F1F1F"/>
              </a:solidFill>
              <a:latin typeface="Avenir"/>
              <a:ea typeface="Avenir"/>
              <a:cs typeface="Avenir"/>
              <a:sym typeface="Avenir"/>
            </a:endParaRPr>
          </a:p>
          <a:p>
            <a:pPr marL="0" marR="38100" lvl="0" indent="0" algn="l" rtl="0">
              <a:lnSpc>
                <a:spcPct val="128571"/>
              </a:lnSpc>
              <a:spcBef>
                <a:spcPts val="0"/>
              </a:spcBef>
              <a:spcAft>
                <a:spcPts val="0"/>
              </a:spcAft>
              <a:buClr>
                <a:schemeClr val="dk1"/>
              </a:buClr>
              <a:buSzPts val="1100"/>
              <a:buFont typeface="Arial"/>
              <a:buNone/>
            </a:pPr>
            <a:r>
              <a:rPr lang="en-US" sz="1400" b="0" i="1" u="none" strike="noStrike" cap="none">
                <a:solidFill>
                  <a:srgbClr val="1F1F1F"/>
                </a:solidFill>
                <a:latin typeface="Avenir"/>
                <a:ea typeface="Avenir"/>
                <a:cs typeface="Avenir"/>
                <a:sym typeface="Avenir"/>
              </a:rPr>
              <a:t>What are the values ​​you use in your classroom?</a:t>
            </a:r>
            <a:endParaRPr sz="1400" b="0" i="1" u="none" strike="noStrike" cap="none">
              <a:solidFill>
                <a:srgbClr val="1F1F1F"/>
              </a:solidFill>
              <a:latin typeface="Avenir"/>
              <a:ea typeface="Avenir"/>
              <a:cs typeface="Avenir"/>
              <a:sym typeface="Avenir"/>
            </a:endParaRPr>
          </a:p>
          <a:p>
            <a:pPr marL="0" marR="0" lvl="0" indent="0" algn="l" rtl="0">
              <a:lnSpc>
                <a:spcPct val="150000"/>
              </a:lnSpc>
              <a:spcBef>
                <a:spcPts val="0"/>
              </a:spcBef>
              <a:spcAft>
                <a:spcPts val="0"/>
              </a:spcAft>
              <a:buClr>
                <a:srgbClr val="000000"/>
              </a:buClr>
              <a:buSzPts val="1100"/>
              <a:buFont typeface="Arial"/>
              <a:buNone/>
            </a:pPr>
            <a:endParaRPr sz="1100" b="0" i="1" u="none" strike="noStrike" cap="none">
              <a:solidFill>
                <a:schemeClr val="dk1"/>
              </a:solidFill>
              <a:latin typeface="Avenir"/>
              <a:ea typeface="Avenir"/>
              <a:cs typeface="Avenir"/>
              <a:sym typeface="Avenir"/>
            </a:endParaRPr>
          </a:p>
          <a:p>
            <a:pPr marL="0" marR="0" lvl="0" indent="0" algn="l" rtl="0">
              <a:lnSpc>
                <a:spcPct val="150000"/>
              </a:lnSpc>
              <a:spcBef>
                <a:spcPts val="0"/>
              </a:spcBef>
              <a:spcAft>
                <a:spcPts val="0"/>
              </a:spcAft>
              <a:buClr>
                <a:srgbClr val="000000"/>
              </a:buClr>
              <a:buSzPts val="1100"/>
              <a:buFont typeface="Arial"/>
              <a:buNone/>
            </a:pPr>
            <a:endParaRPr sz="1100" b="0" i="1" u="none" strike="noStrike" cap="none">
              <a:solidFill>
                <a:schemeClr val="dk1"/>
              </a:solidFill>
              <a:latin typeface="Avenir"/>
              <a:ea typeface="Avenir"/>
              <a:cs typeface="Avenir"/>
              <a:sym typeface="Avenir"/>
            </a:endParaRPr>
          </a:p>
          <a:p>
            <a:pPr marL="0" marR="0" lvl="0" indent="0" algn="l" rtl="0">
              <a:lnSpc>
                <a:spcPct val="150000"/>
              </a:lnSpc>
              <a:spcBef>
                <a:spcPts val="0"/>
              </a:spcBef>
              <a:spcAft>
                <a:spcPts val="0"/>
              </a:spcAft>
              <a:buClr>
                <a:srgbClr val="000000"/>
              </a:buClr>
              <a:buSzPts val="1100"/>
              <a:buFont typeface="Arial"/>
              <a:buNone/>
            </a:pPr>
            <a:endParaRPr sz="1100" b="0" i="1" u="none" strike="noStrike" cap="none">
              <a:solidFill>
                <a:schemeClr val="dk1"/>
              </a:solidFill>
              <a:latin typeface="Avenir"/>
              <a:ea typeface="Avenir"/>
              <a:cs typeface="Avenir"/>
              <a:sym typeface="Avenir"/>
            </a:endParaRPr>
          </a:p>
          <a:p>
            <a:pPr marL="0" marR="0" lvl="0" indent="0" algn="l" rtl="0">
              <a:lnSpc>
                <a:spcPct val="150000"/>
              </a:lnSpc>
              <a:spcBef>
                <a:spcPts val="0"/>
              </a:spcBef>
              <a:spcAft>
                <a:spcPts val="0"/>
              </a:spcAft>
              <a:buClr>
                <a:srgbClr val="000000"/>
              </a:buClr>
              <a:buSzPts val="1100"/>
              <a:buFont typeface="Arial"/>
              <a:buNone/>
            </a:pPr>
            <a:endParaRPr sz="1100" b="0" i="1" u="none" strike="noStrike" cap="none">
              <a:solidFill>
                <a:schemeClr val="dk1"/>
              </a:solidFill>
              <a:latin typeface="Avenir"/>
              <a:ea typeface="Avenir"/>
              <a:cs typeface="Avenir"/>
              <a:sym typeface="Avenir"/>
            </a:endParaRPr>
          </a:p>
          <a:p>
            <a:pPr marL="0" marR="0" lvl="0" indent="0" algn="l" rtl="0">
              <a:lnSpc>
                <a:spcPct val="150000"/>
              </a:lnSpc>
              <a:spcBef>
                <a:spcPts val="0"/>
              </a:spcBef>
              <a:spcAft>
                <a:spcPts val="0"/>
              </a:spcAft>
              <a:buClr>
                <a:srgbClr val="000000"/>
              </a:buClr>
              <a:buSzPts val="1000"/>
              <a:buFont typeface="Arial"/>
              <a:buNone/>
            </a:pPr>
            <a:endParaRPr sz="1000" b="0" i="1" u="none" strike="noStrike" cap="none">
              <a:solidFill>
                <a:schemeClr val="dk1"/>
              </a:solidFill>
              <a:latin typeface="Avenir"/>
              <a:ea typeface="Avenir"/>
              <a:cs typeface="Avenir"/>
              <a:sym typeface="Avenir"/>
            </a:endParaRPr>
          </a:p>
          <a:p>
            <a:pPr marL="0" marR="0" lvl="0" indent="0" algn="l" rtl="0">
              <a:lnSpc>
                <a:spcPct val="150000"/>
              </a:lnSpc>
              <a:spcBef>
                <a:spcPts val="0"/>
              </a:spcBef>
              <a:spcAft>
                <a:spcPts val="0"/>
              </a:spcAft>
              <a:buClr>
                <a:srgbClr val="000000"/>
              </a:buClr>
              <a:buSzPts val="1100"/>
              <a:buFont typeface="Arial"/>
              <a:buNone/>
            </a:pPr>
            <a:endParaRPr sz="1100" b="0" i="0" u="none" strike="noStrike" cap="none">
              <a:solidFill>
                <a:schemeClr val="dk1"/>
              </a:solidFill>
              <a:latin typeface="Avenir"/>
              <a:ea typeface="Avenir"/>
              <a:cs typeface="Avenir"/>
              <a:sym typeface="Avenir"/>
            </a:endParaRPr>
          </a:p>
          <a:p>
            <a:pPr marL="0" marR="0" lvl="0" indent="0" algn="l" rtl="0">
              <a:lnSpc>
                <a:spcPct val="150000"/>
              </a:lnSpc>
              <a:spcBef>
                <a:spcPts val="0"/>
              </a:spcBef>
              <a:spcAft>
                <a:spcPts val="0"/>
              </a:spcAft>
              <a:buClr>
                <a:srgbClr val="000000"/>
              </a:buClr>
              <a:buSzPts val="1100"/>
              <a:buFont typeface="Arial"/>
              <a:buNone/>
            </a:pPr>
            <a:endParaRPr sz="1100" b="0" i="0" u="none" strike="noStrike" cap="none">
              <a:solidFill>
                <a:schemeClr val="dk1"/>
              </a:solidFill>
              <a:latin typeface="Avenir"/>
              <a:ea typeface="Avenir"/>
              <a:cs typeface="Avenir"/>
              <a:sym typeface="Avenir"/>
            </a:endParaRPr>
          </a:p>
          <a:p>
            <a:pPr marL="0" marR="0" lvl="0" indent="0" algn="l" rtl="0">
              <a:lnSpc>
                <a:spcPct val="150000"/>
              </a:lnSpc>
              <a:spcBef>
                <a:spcPts val="0"/>
              </a:spcBef>
              <a:spcAft>
                <a:spcPts val="0"/>
              </a:spcAft>
              <a:buClr>
                <a:srgbClr val="000000"/>
              </a:buClr>
              <a:buSzPts val="1100"/>
              <a:buFont typeface="Arial"/>
              <a:buNone/>
            </a:pPr>
            <a:endParaRPr sz="1100" b="0" i="0" u="none" strike="noStrike" cap="none">
              <a:solidFill>
                <a:schemeClr val="dk1"/>
              </a:solidFill>
              <a:latin typeface="Avenir"/>
              <a:ea typeface="Avenir"/>
              <a:cs typeface="Avenir"/>
              <a:sym typeface="Aveni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50"/>
        <p:cNvGrpSpPr/>
        <p:nvPr/>
      </p:nvGrpSpPr>
      <p:grpSpPr>
        <a:xfrm>
          <a:off x="0" y="0"/>
          <a:ext cx="0" cy="0"/>
          <a:chOff x="0" y="0"/>
          <a:chExt cx="0" cy="0"/>
        </a:xfrm>
      </p:grpSpPr>
      <p:sp>
        <p:nvSpPr>
          <p:cNvPr id="251" name="Google Shape;251;p13"/>
          <p:cNvSpPr txBox="1">
            <a:spLocks noGrp="1"/>
          </p:cNvSpPr>
          <p:nvPr>
            <p:ph type="ctrTitle"/>
          </p:nvPr>
        </p:nvSpPr>
        <p:spPr>
          <a:xfrm>
            <a:off x="399240" y="2536685"/>
            <a:ext cx="7772400" cy="1470025"/>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2800"/>
              <a:buFont typeface="Calibri"/>
              <a:buNone/>
            </a:pPr>
            <a:r>
              <a:rPr lang="en-US" sz="2800"/>
              <a:t>2. Space preferences</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56"/>
        <p:cNvGrpSpPr/>
        <p:nvPr/>
      </p:nvGrpSpPr>
      <p:grpSpPr>
        <a:xfrm>
          <a:off x="0" y="0"/>
          <a:ext cx="0" cy="0"/>
          <a:chOff x="0" y="0"/>
          <a:chExt cx="0" cy="0"/>
        </a:xfrm>
      </p:grpSpPr>
      <p:sp>
        <p:nvSpPr>
          <p:cNvPr id="257" name="Google Shape;257;p14"/>
          <p:cNvSpPr txBox="1">
            <a:spLocks noGrp="1"/>
          </p:cNvSpPr>
          <p:nvPr>
            <p:ph type="ctrTitle"/>
          </p:nvPr>
        </p:nvSpPr>
        <p:spPr>
          <a:xfrm>
            <a:off x="399240" y="2536685"/>
            <a:ext cx="7772400" cy="1470025"/>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2800"/>
              <a:buFont typeface="Calibri"/>
              <a:buNone/>
            </a:pPr>
            <a:r>
              <a:rPr lang="en-US" sz="2800"/>
              <a:t>2. Space preferences</a:t>
            </a:r>
            <a:endParaRPr/>
          </a:p>
        </p:txBody>
      </p:sp>
      <p:sp>
        <p:nvSpPr>
          <p:cNvPr id="258" name="Google Shape;258;p14"/>
          <p:cNvSpPr txBox="1"/>
          <p:nvPr/>
        </p:nvSpPr>
        <p:spPr>
          <a:xfrm>
            <a:off x="3872926" y="895919"/>
            <a:ext cx="2356200" cy="7597200"/>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Clr>
                <a:srgbClr val="000000"/>
              </a:buClr>
              <a:buSzPts val="1200"/>
              <a:buFont typeface="Arial"/>
              <a:buNone/>
            </a:pPr>
            <a:r>
              <a:rPr lang="en-US" sz="1200" b="0" i="0" u="none" strike="noStrike" cap="none">
                <a:solidFill>
                  <a:srgbClr val="1F1F1F"/>
                </a:solidFill>
                <a:latin typeface="Avenir"/>
                <a:ea typeface="Avenir"/>
                <a:cs typeface="Avenir"/>
                <a:sym typeface="Avenir"/>
              </a:rPr>
              <a:t>Go to the poster and absorb</a:t>
            </a:r>
            <a:endParaRPr sz="1200" b="0" i="0" u="none" strike="noStrike" cap="none">
              <a:solidFill>
                <a:srgbClr val="1F1F1F"/>
              </a:solidFill>
              <a:latin typeface="Avenir"/>
              <a:ea typeface="Avenir"/>
              <a:cs typeface="Avenir"/>
              <a:sym typeface="Avenir"/>
            </a:endParaRPr>
          </a:p>
          <a:p>
            <a:pPr marL="0" marR="0" lvl="0" indent="0" algn="l" rtl="0">
              <a:lnSpc>
                <a:spcPct val="150000"/>
              </a:lnSpc>
              <a:spcBef>
                <a:spcPts val="0"/>
              </a:spcBef>
              <a:spcAft>
                <a:spcPts val="0"/>
              </a:spcAft>
              <a:buClr>
                <a:srgbClr val="000000"/>
              </a:buClr>
              <a:buSzPts val="1200"/>
              <a:buFont typeface="Arial"/>
              <a:buNone/>
            </a:pPr>
            <a:endParaRPr sz="1200" b="0" i="0" u="none" strike="noStrike" cap="none">
              <a:solidFill>
                <a:srgbClr val="1F1F1F"/>
              </a:solidFill>
              <a:latin typeface="Avenir"/>
              <a:ea typeface="Avenir"/>
              <a:cs typeface="Avenir"/>
              <a:sym typeface="Avenir"/>
            </a:endParaRPr>
          </a:p>
          <a:p>
            <a:pPr marL="0" marR="0" lvl="0" indent="0" algn="l" rtl="0">
              <a:lnSpc>
                <a:spcPct val="150000"/>
              </a:lnSpc>
              <a:spcBef>
                <a:spcPts val="0"/>
              </a:spcBef>
              <a:spcAft>
                <a:spcPts val="0"/>
              </a:spcAft>
              <a:buClr>
                <a:srgbClr val="000000"/>
              </a:buClr>
              <a:buSzPts val="1200"/>
              <a:buFont typeface="Arial"/>
              <a:buNone/>
            </a:pPr>
            <a:r>
              <a:rPr lang="en-US" sz="1200" b="0" i="0" u="none" strike="noStrike" cap="none">
                <a:solidFill>
                  <a:srgbClr val="1F1F1F"/>
                </a:solidFill>
                <a:latin typeface="Avenir"/>
                <a:ea typeface="Avenir"/>
                <a:cs typeface="Avenir"/>
                <a:sym typeface="Avenir"/>
              </a:rPr>
              <a:t>Stick a sticker dot on the place where you are drawn to from your own identity.</a:t>
            </a:r>
            <a:endParaRPr sz="1200" b="0" i="0" u="none" strike="noStrike" cap="none">
              <a:solidFill>
                <a:srgbClr val="1F1F1F"/>
              </a:solidFill>
              <a:latin typeface="Avenir"/>
              <a:ea typeface="Avenir"/>
              <a:cs typeface="Avenir"/>
              <a:sym typeface="Avenir"/>
            </a:endParaRPr>
          </a:p>
          <a:p>
            <a:pPr marL="0" marR="0" lvl="0" indent="0" algn="l" rtl="0">
              <a:lnSpc>
                <a:spcPct val="150000"/>
              </a:lnSpc>
              <a:spcBef>
                <a:spcPts val="0"/>
              </a:spcBef>
              <a:spcAft>
                <a:spcPts val="0"/>
              </a:spcAft>
              <a:buClr>
                <a:srgbClr val="000000"/>
              </a:buClr>
              <a:buSzPts val="1200"/>
              <a:buFont typeface="Arial"/>
              <a:buNone/>
            </a:pPr>
            <a:endParaRPr sz="1200" b="0" i="0" u="none" strike="noStrike" cap="none">
              <a:solidFill>
                <a:srgbClr val="1F1F1F"/>
              </a:solidFill>
              <a:latin typeface="Avenir"/>
              <a:ea typeface="Avenir"/>
              <a:cs typeface="Avenir"/>
              <a:sym typeface="Avenir"/>
            </a:endParaRPr>
          </a:p>
          <a:p>
            <a:pPr marL="0" marR="0" lvl="0" indent="0" algn="l" rtl="0">
              <a:lnSpc>
                <a:spcPct val="150000"/>
              </a:lnSpc>
              <a:spcBef>
                <a:spcPts val="0"/>
              </a:spcBef>
              <a:spcAft>
                <a:spcPts val="0"/>
              </a:spcAft>
              <a:buClr>
                <a:srgbClr val="000000"/>
              </a:buClr>
              <a:buSzPts val="1200"/>
              <a:buFont typeface="Arial"/>
              <a:buNone/>
            </a:pPr>
            <a:r>
              <a:rPr lang="en-US" sz="1200" b="0" i="0" u="none" strike="noStrike" cap="none">
                <a:solidFill>
                  <a:srgbClr val="1F1F1F"/>
                </a:solidFill>
                <a:latin typeface="Avenir"/>
                <a:ea typeface="Avenir"/>
                <a:cs typeface="Avenir"/>
                <a:sym typeface="Avenir"/>
              </a:rPr>
              <a:t>Describe on the post its which elements make that place so valuable and suitable for you?</a:t>
            </a:r>
            <a:endParaRPr sz="1200" b="0" i="0" u="none" strike="noStrike" cap="none">
              <a:solidFill>
                <a:srgbClr val="1F1F1F"/>
              </a:solidFill>
              <a:latin typeface="Avenir"/>
              <a:ea typeface="Avenir"/>
              <a:cs typeface="Avenir"/>
              <a:sym typeface="Avenir"/>
            </a:endParaRPr>
          </a:p>
          <a:p>
            <a:pPr marL="0" marR="0" lvl="0" indent="0" algn="l" rtl="0">
              <a:lnSpc>
                <a:spcPct val="150000"/>
              </a:lnSpc>
              <a:spcBef>
                <a:spcPts val="0"/>
              </a:spcBef>
              <a:spcAft>
                <a:spcPts val="0"/>
              </a:spcAft>
              <a:buClr>
                <a:srgbClr val="000000"/>
              </a:buClr>
              <a:buSzPts val="1200"/>
              <a:buFont typeface="Arial"/>
              <a:buNone/>
            </a:pPr>
            <a:endParaRPr sz="1200" b="0" i="0" u="none" strike="noStrike" cap="none">
              <a:solidFill>
                <a:srgbClr val="1F1F1F"/>
              </a:solidFill>
              <a:latin typeface="Avenir"/>
              <a:ea typeface="Avenir"/>
              <a:cs typeface="Avenir"/>
              <a:sym typeface="Avenir"/>
            </a:endParaRPr>
          </a:p>
          <a:p>
            <a:pPr marL="0" marR="0" lvl="0" indent="0" algn="l" rtl="0">
              <a:lnSpc>
                <a:spcPct val="150000"/>
              </a:lnSpc>
              <a:spcBef>
                <a:spcPts val="0"/>
              </a:spcBef>
              <a:spcAft>
                <a:spcPts val="0"/>
              </a:spcAft>
              <a:buClr>
                <a:srgbClr val="000000"/>
              </a:buClr>
              <a:buSzPts val="1200"/>
              <a:buFont typeface="Arial"/>
              <a:buNone/>
            </a:pPr>
            <a:r>
              <a:rPr lang="en-US" sz="1200" b="0" i="0" u="none" strike="noStrike" cap="none">
                <a:solidFill>
                  <a:srgbClr val="1F1F1F"/>
                </a:solidFill>
                <a:latin typeface="Avenir"/>
                <a:ea typeface="Avenir"/>
                <a:cs typeface="Avenir"/>
                <a:sym typeface="Avenir"/>
              </a:rPr>
              <a:t>Reflect on what must haves are that you will definitely take with you from this to your own school / class:</a:t>
            </a:r>
            <a:endParaRPr sz="1200" b="0" i="0" u="none" strike="noStrike" cap="none">
              <a:solidFill>
                <a:srgbClr val="1F1F1F"/>
              </a:solidFill>
              <a:latin typeface="Avenir"/>
              <a:ea typeface="Avenir"/>
              <a:cs typeface="Avenir"/>
              <a:sym typeface="Avenir"/>
            </a:endParaRPr>
          </a:p>
          <a:p>
            <a:pPr marL="0" marR="0" lvl="0" indent="0" algn="l" rtl="0">
              <a:lnSpc>
                <a:spcPct val="150000"/>
              </a:lnSpc>
              <a:spcBef>
                <a:spcPts val="0"/>
              </a:spcBef>
              <a:spcAft>
                <a:spcPts val="0"/>
              </a:spcAft>
              <a:buClr>
                <a:srgbClr val="000000"/>
              </a:buClr>
              <a:buSzPts val="1200"/>
              <a:buFont typeface="Arial"/>
              <a:buNone/>
            </a:pPr>
            <a:endParaRPr sz="1200" b="0" i="0" u="none" strike="noStrike" cap="none">
              <a:solidFill>
                <a:srgbClr val="1F1F1F"/>
              </a:solidFill>
              <a:latin typeface="Avenir"/>
              <a:ea typeface="Avenir"/>
              <a:cs typeface="Avenir"/>
              <a:sym typeface="Avenir"/>
            </a:endParaRPr>
          </a:p>
          <a:p>
            <a:pPr marL="0" marR="38100" lvl="0" indent="0" algn="l" rtl="0">
              <a:lnSpc>
                <a:spcPct val="128571"/>
              </a:lnSpc>
              <a:spcBef>
                <a:spcPts val="0"/>
              </a:spcBef>
              <a:spcAft>
                <a:spcPts val="0"/>
              </a:spcAft>
              <a:buClr>
                <a:schemeClr val="dk1"/>
              </a:buClr>
              <a:buSzPts val="1100"/>
              <a:buFont typeface="Arial"/>
              <a:buNone/>
            </a:pPr>
            <a:r>
              <a:rPr lang="en-US" sz="1200" b="0" i="0" u="none" strike="noStrike" cap="none">
                <a:solidFill>
                  <a:srgbClr val="1F1F1F"/>
                </a:solidFill>
                <a:latin typeface="Avenir"/>
                <a:ea typeface="Avenir"/>
                <a:cs typeface="Avenir"/>
                <a:sym typeface="Avenir"/>
              </a:rPr>
              <a:t>Which elements do you think are 'physically' and 'atmosphere-oriented' necessary to allow you as a teacher to fully come into his/her own?</a:t>
            </a:r>
            <a:endParaRPr sz="1200" b="0" i="0" u="none" strike="noStrike" cap="none">
              <a:solidFill>
                <a:srgbClr val="1F1F1F"/>
              </a:solidFill>
              <a:latin typeface="Avenir"/>
              <a:ea typeface="Avenir"/>
              <a:cs typeface="Avenir"/>
              <a:sym typeface="Avenir"/>
            </a:endParaRPr>
          </a:p>
          <a:p>
            <a:pPr marL="0" marR="0" lvl="0" indent="0" algn="l" rtl="0">
              <a:lnSpc>
                <a:spcPct val="150000"/>
              </a:lnSpc>
              <a:spcBef>
                <a:spcPts val="0"/>
              </a:spcBef>
              <a:spcAft>
                <a:spcPts val="0"/>
              </a:spcAft>
              <a:buClr>
                <a:srgbClr val="000000"/>
              </a:buClr>
              <a:buSzPts val="1100"/>
              <a:buFont typeface="Arial"/>
              <a:buNone/>
            </a:pPr>
            <a:endParaRPr sz="1100" b="1" i="1" u="none" strike="noStrike" cap="none">
              <a:solidFill>
                <a:schemeClr val="dk1"/>
              </a:solidFill>
              <a:latin typeface="Avenir"/>
              <a:ea typeface="Avenir"/>
              <a:cs typeface="Avenir"/>
              <a:sym typeface="Avenir"/>
            </a:endParaRPr>
          </a:p>
          <a:p>
            <a:pPr marL="0" marR="0" lvl="0" indent="0" algn="l" rtl="0">
              <a:lnSpc>
                <a:spcPct val="150000"/>
              </a:lnSpc>
              <a:spcBef>
                <a:spcPts val="0"/>
              </a:spcBef>
              <a:spcAft>
                <a:spcPts val="0"/>
              </a:spcAft>
              <a:buClr>
                <a:srgbClr val="000000"/>
              </a:buClr>
              <a:buSzPts val="1100"/>
              <a:buFont typeface="Arial"/>
              <a:buNone/>
            </a:pPr>
            <a:endParaRPr sz="1100" b="0" i="1" u="none" strike="noStrike" cap="none">
              <a:solidFill>
                <a:schemeClr val="dk1"/>
              </a:solidFill>
              <a:latin typeface="Avenir"/>
              <a:ea typeface="Avenir"/>
              <a:cs typeface="Avenir"/>
              <a:sym typeface="Avenir"/>
            </a:endParaRPr>
          </a:p>
          <a:p>
            <a:pPr marL="0" marR="0" lvl="0" indent="0" algn="l" rtl="0">
              <a:lnSpc>
                <a:spcPct val="150000"/>
              </a:lnSpc>
              <a:spcBef>
                <a:spcPts val="0"/>
              </a:spcBef>
              <a:spcAft>
                <a:spcPts val="0"/>
              </a:spcAft>
              <a:buClr>
                <a:srgbClr val="000000"/>
              </a:buClr>
              <a:buSzPts val="1100"/>
              <a:buFont typeface="Arial"/>
              <a:buNone/>
            </a:pPr>
            <a:endParaRPr sz="1100" b="0" i="1" u="none" strike="noStrike" cap="none">
              <a:solidFill>
                <a:schemeClr val="dk1"/>
              </a:solidFill>
              <a:latin typeface="Avenir"/>
              <a:ea typeface="Avenir"/>
              <a:cs typeface="Avenir"/>
              <a:sym typeface="Avenir"/>
            </a:endParaRPr>
          </a:p>
          <a:p>
            <a:pPr marL="0" marR="0" lvl="0" indent="0" algn="l" rtl="0">
              <a:lnSpc>
                <a:spcPct val="150000"/>
              </a:lnSpc>
              <a:spcBef>
                <a:spcPts val="0"/>
              </a:spcBef>
              <a:spcAft>
                <a:spcPts val="0"/>
              </a:spcAft>
              <a:buClr>
                <a:srgbClr val="000000"/>
              </a:buClr>
              <a:buSzPts val="1100"/>
              <a:buFont typeface="Arial"/>
              <a:buNone/>
            </a:pPr>
            <a:endParaRPr sz="1100" b="0" i="1" u="none" strike="noStrike" cap="none">
              <a:solidFill>
                <a:schemeClr val="dk1"/>
              </a:solidFill>
              <a:latin typeface="Avenir"/>
              <a:ea typeface="Avenir"/>
              <a:cs typeface="Avenir"/>
              <a:sym typeface="Avenir"/>
            </a:endParaRPr>
          </a:p>
          <a:p>
            <a:pPr marL="0" marR="0" lvl="0" indent="0" algn="l" rtl="0">
              <a:lnSpc>
                <a:spcPct val="150000"/>
              </a:lnSpc>
              <a:spcBef>
                <a:spcPts val="0"/>
              </a:spcBef>
              <a:spcAft>
                <a:spcPts val="0"/>
              </a:spcAft>
              <a:buClr>
                <a:srgbClr val="000000"/>
              </a:buClr>
              <a:buSzPts val="1000"/>
              <a:buFont typeface="Arial"/>
              <a:buNone/>
            </a:pPr>
            <a:endParaRPr sz="1000" b="0" i="1" u="none" strike="noStrike" cap="none">
              <a:solidFill>
                <a:schemeClr val="dk1"/>
              </a:solidFill>
              <a:latin typeface="Avenir"/>
              <a:ea typeface="Avenir"/>
              <a:cs typeface="Avenir"/>
              <a:sym typeface="Avenir"/>
            </a:endParaRPr>
          </a:p>
          <a:p>
            <a:pPr marL="0" marR="0" lvl="0" indent="0" algn="l" rtl="0">
              <a:lnSpc>
                <a:spcPct val="150000"/>
              </a:lnSpc>
              <a:spcBef>
                <a:spcPts val="0"/>
              </a:spcBef>
              <a:spcAft>
                <a:spcPts val="0"/>
              </a:spcAft>
              <a:buClr>
                <a:srgbClr val="000000"/>
              </a:buClr>
              <a:buSzPts val="1100"/>
              <a:buFont typeface="Arial"/>
              <a:buNone/>
            </a:pPr>
            <a:endParaRPr sz="1100" b="0" i="0" u="none" strike="noStrike" cap="none">
              <a:solidFill>
                <a:schemeClr val="dk1"/>
              </a:solidFill>
              <a:latin typeface="Avenir"/>
              <a:ea typeface="Avenir"/>
              <a:cs typeface="Avenir"/>
              <a:sym typeface="Avenir"/>
            </a:endParaRPr>
          </a:p>
          <a:p>
            <a:pPr marL="0" marR="0" lvl="0" indent="0" algn="l" rtl="0">
              <a:lnSpc>
                <a:spcPct val="150000"/>
              </a:lnSpc>
              <a:spcBef>
                <a:spcPts val="0"/>
              </a:spcBef>
              <a:spcAft>
                <a:spcPts val="0"/>
              </a:spcAft>
              <a:buClr>
                <a:srgbClr val="000000"/>
              </a:buClr>
              <a:buSzPts val="1100"/>
              <a:buFont typeface="Arial"/>
              <a:buNone/>
            </a:pPr>
            <a:endParaRPr sz="1100" b="0" i="0" u="none" strike="noStrike" cap="none">
              <a:solidFill>
                <a:schemeClr val="dk1"/>
              </a:solidFill>
              <a:latin typeface="Avenir"/>
              <a:ea typeface="Avenir"/>
              <a:cs typeface="Avenir"/>
              <a:sym typeface="Avenir"/>
            </a:endParaRPr>
          </a:p>
          <a:p>
            <a:pPr marL="0" marR="0" lvl="0" indent="0" algn="l" rtl="0">
              <a:lnSpc>
                <a:spcPct val="150000"/>
              </a:lnSpc>
              <a:spcBef>
                <a:spcPts val="0"/>
              </a:spcBef>
              <a:spcAft>
                <a:spcPts val="0"/>
              </a:spcAft>
              <a:buClr>
                <a:srgbClr val="000000"/>
              </a:buClr>
              <a:buSzPts val="1100"/>
              <a:buFont typeface="Arial"/>
              <a:buNone/>
            </a:pPr>
            <a:endParaRPr sz="1100" b="0" i="0" u="none" strike="noStrike" cap="none">
              <a:solidFill>
                <a:schemeClr val="dk1"/>
              </a:solidFill>
              <a:latin typeface="Avenir"/>
              <a:ea typeface="Avenir"/>
              <a:cs typeface="Avenir"/>
              <a:sym typeface="Avenir"/>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63"/>
        <p:cNvGrpSpPr/>
        <p:nvPr/>
      </p:nvGrpSpPr>
      <p:grpSpPr>
        <a:xfrm>
          <a:off x="0" y="0"/>
          <a:ext cx="0" cy="0"/>
          <a:chOff x="0" y="0"/>
          <a:chExt cx="0" cy="0"/>
        </a:xfrm>
      </p:grpSpPr>
      <p:sp>
        <p:nvSpPr>
          <p:cNvPr id="264" name="Google Shape;264;p15"/>
          <p:cNvSpPr txBox="1">
            <a:spLocks noGrp="1"/>
          </p:cNvSpPr>
          <p:nvPr>
            <p:ph type="ctrTitle"/>
          </p:nvPr>
        </p:nvSpPr>
        <p:spPr>
          <a:xfrm>
            <a:off x="399240" y="2536685"/>
            <a:ext cx="7772400" cy="1470025"/>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2800"/>
              <a:buFont typeface="Calibri"/>
              <a:buNone/>
            </a:pPr>
            <a:r>
              <a:rPr lang="en-US" sz="2800"/>
              <a:t>2. Space preferences</a:t>
            </a:r>
            <a:endParaRPr/>
          </a:p>
        </p:txBody>
      </p:sp>
      <p:sp>
        <p:nvSpPr>
          <p:cNvPr id="265" name="Google Shape;265;p15"/>
          <p:cNvSpPr txBox="1"/>
          <p:nvPr/>
        </p:nvSpPr>
        <p:spPr>
          <a:xfrm>
            <a:off x="7523940" y="1232892"/>
            <a:ext cx="6096000" cy="52335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rgbClr val="BF9000"/>
                </a:solidFill>
                <a:latin typeface="Arial"/>
                <a:ea typeface="Arial"/>
                <a:cs typeface="Arial"/>
                <a:sym typeface="Arial"/>
              </a:rPr>
              <a:t>Design elements:</a:t>
            </a:r>
            <a:endParaRPr sz="1400" b="0" i="0" u="none" strike="noStrike" cap="none">
              <a:solidFill>
                <a:srgbClr val="BF9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rgbClr val="BF9000"/>
                </a:solidFill>
                <a:latin typeface="Arial"/>
                <a:ea typeface="Arial"/>
                <a:cs typeface="Arial"/>
                <a:sym typeface="Arial"/>
              </a:rPr>
              <a:t>Covering</a:t>
            </a:r>
            <a:endParaRPr sz="1400" b="0" i="0" u="none" strike="noStrike" cap="none">
              <a:solidFill>
                <a:srgbClr val="BF9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rgbClr val="BF9000"/>
                </a:solidFill>
                <a:latin typeface="Arial"/>
                <a:ea typeface="Arial"/>
                <a:cs typeface="Arial"/>
                <a:sym typeface="Arial"/>
              </a:rPr>
              <a:t>Walls</a:t>
            </a:r>
            <a:endParaRPr sz="1400" b="0" i="0" u="none" strike="noStrike" cap="none">
              <a:solidFill>
                <a:srgbClr val="BF9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rgbClr val="BF9000"/>
                </a:solidFill>
                <a:latin typeface="Arial"/>
                <a:ea typeface="Arial"/>
                <a:cs typeface="Arial"/>
                <a:sym typeface="Arial"/>
              </a:rPr>
              <a:t>Ceiling</a:t>
            </a:r>
            <a:endParaRPr sz="1400" b="0" i="0" u="none" strike="noStrike" cap="none">
              <a:solidFill>
                <a:srgbClr val="BF9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rgbClr val="BF9000"/>
                </a:solidFill>
                <a:latin typeface="Arial"/>
                <a:ea typeface="Arial"/>
                <a:cs typeface="Arial"/>
                <a:sym typeface="Arial"/>
              </a:rPr>
              <a:t>Decoration</a:t>
            </a:r>
            <a:endParaRPr sz="1400" b="0" i="0" u="none" strike="noStrike" cap="none">
              <a:solidFill>
                <a:srgbClr val="BF9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rgbClr val="BF9000"/>
                </a:solidFill>
                <a:latin typeface="Arial"/>
                <a:ea typeface="Arial"/>
                <a:cs typeface="Arial"/>
                <a:sym typeface="Arial"/>
              </a:rPr>
              <a:t>Doors</a:t>
            </a:r>
            <a:endParaRPr sz="1400" b="0" i="0" u="none" strike="noStrike" cap="none">
              <a:solidFill>
                <a:srgbClr val="BF9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rgbClr val="BF9000"/>
                </a:solidFill>
                <a:latin typeface="Arial"/>
                <a:ea typeface="Arial"/>
                <a:cs typeface="Arial"/>
                <a:sym typeface="Arial"/>
              </a:rPr>
              <a:t>Floor finish</a:t>
            </a:r>
            <a:endParaRPr sz="1400" b="0" i="0" u="none" strike="noStrike" cap="none">
              <a:solidFill>
                <a:srgbClr val="BF9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rgbClr val="BF9000"/>
                </a:solidFill>
                <a:latin typeface="Arial"/>
                <a:ea typeface="Arial"/>
                <a:cs typeface="Arial"/>
                <a:sym typeface="Arial"/>
              </a:rPr>
              <a:t>Furniture arrangement</a:t>
            </a:r>
            <a:endParaRPr sz="1400" b="0" i="0" u="none" strike="noStrike" cap="none">
              <a:solidFill>
                <a:srgbClr val="BF9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rgbClr val="BF9000"/>
                </a:solidFill>
                <a:latin typeface="Arial"/>
                <a:ea typeface="Arial"/>
                <a:cs typeface="Arial"/>
                <a:sym typeface="Arial"/>
              </a:rPr>
              <a:t>Dimensions</a:t>
            </a:r>
            <a:endParaRPr sz="1400" b="0" i="0" u="none" strike="noStrike" cap="none">
              <a:solidFill>
                <a:srgbClr val="BF9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rgbClr val="BF9000"/>
                </a:solidFill>
                <a:latin typeface="Arial"/>
                <a:ea typeface="Arial"/>
                <a:cs typeface="Arial"/>
                <a:sym typeface="Arial"/>
              </a:rPr>
              <a:t>Furniture</a:t>
            </a:r>
            <a:endParaRPr sz="1400" b="0" i="0" u="none" strike="noStrike" cap="none">
              <a:solidFill>
                <a:srgbClr val="BF9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rgbClr val="BF9000"/>
                </a:solidFill>
                <a:latin typeface="Arial"/>
                <a:ea typeface="Arial"/>
                <a:cs typeface="Arial"/>
                <a:sym typeface="Arial"/>
              </a:rPr>
              <a:t>Location and accessibility</a:t>
            </a:r>
            <a:endParaRPr sz="1400" b="0" i="0" u="none" strike="noStrike" cap="none">
              <a:solidFill>
                <a:srgbClr val="BF9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rgbClr val="BF9000"/>
                </a:solidFill>
                <a:latin typeface="Arial"/>
                <a:ea typeface="Arial"/>
                <a:cs typeface="Arial"/>
                <a:sym typeface="Arial"/>
              </a:rPr>
              <a:t>Acoustic conditions</a:t>
            </a:r>
            <a:endParaRPr sz="1400" b="0" i="0" u="none" strike="noStrike" cap="none">
              <a:solidFill>
                <a:srgbClr val="BF9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rgbClr val="BF9000"/>
                </a:solidFill>
                <a:latin typeface="Arial"/>
                <a:ea typeface="Arial"/>
                <a:cs typeface="Arial"/>
                <a:sym typeface="Arial"/>
              </a:rPr>
              <a:t>Sound level</a:t>
            </a:r>
            <a:endParaRPr sz="1400" b="0" i="0" u="none" strike="noStrike" cap="none">
              <a:solidFill>
                <a:srgbClr val="BF9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rgbClr val="BF9000"/>
                </a:solidFill>
                <a:latin typeface="Arial"/>
                <a:ea typeface="Arial"/>
                <a:cs typeface="Arial"/>
                <a:sym typeface="Arial"/>
              </a:rPr>
              <a:t>Artificial lighting</a:t>
            </a:r>
            <a:endParaRPr sz="1400" b="0" i="0" u="none" strike="noStrike" cap="none">
              <a:solidFill>
                <a:srgbClr val="BF9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rgbClr val="BF9000"/>
                </a:solidFill>
                <a:latin typeface="Arial"/>
                <a:ea typeface="Arial"/>
                <a:cs typeface="Arial"/>
                <a:sym typeface="Arial"/>
              </a:rPr>
              <a:t>Humidity conditions</a:t>
            </a:r>
            <a:endParaRPr sz="1400" b="0" i="0" u="none" strike="noStrike" cap="none">
              <a:solidFill>
                <a:srgbClr val="BF9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rgbClr val="BF9000"/>
                </a:solidFill>
                <a:latin typeface="Arial"/>
                <a:ea typeface="Arial"/>
                <a:cs typeface="Arial"/>
                <a:sym typeface="Arial"/>
              </a:rPr>
              <a:t>Equipment</a:t>
            </a:r>
            <a:endParaRPr sz="1400" b="0" i="0" u="none" strike="noStrike" cap="none">
              <a:solidFill>
                <a:srgbClr val="BF9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rgbClr val="BF9000"/>
                </a:solidFill>
                <a:latin typeface="Arial"/>
                <a:ea typeface="Arial"/>
                <a:cs typeface="Arial"/>
                <a:sym typeface="Arial"/>
              </a:rPr>
              <a:t>Layout of installations</a:t>
            </a:r>
            <a:endParaRPr sz="1400" b="0" i="0" u="none" strike="noStrike" cap="none">
              <a:solidFill>
                <a:srgbClr val="BF9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rgbClr val="BF9000"/>
                </a:solidFill>
                <a:latin typeface="Arial"/>
                <a:ea typeface="Arial"/>
                <a:cs typeface="Arial"/>
                <a:sym typeface="Arial"/>
              </a:rPr>
              <a:t>Daylight</a:t>
            </a:r>
            <a:endParaRPr sz="1400" b="0" i="0" u="none" strike="noStrike" cap="none">
              <a:solidFill>
                <a:srgbClr val="BF9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rgbClr val="BF9000"/>
                </a:solidFill>
                <a:latin typeface="Arial"/>
                <a:ea typeface="Arial"/>
                <a:cs typeface="Arial"/>
                <a:sym typeface="Arial"/>
              </a:rPr>
              <a:t>Windows</a:t>
            </a:r>
            <a:endParaRPr sz="1400" b="0" i="0" u="none" strike="noStrike" cap="none">
              <a:solidFill>
                <a:srgbClr val="BF9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rgbClr val="BF9000"/>
                </a:solidFill>
                <a:latin typeface="Arial"/>
                <a:ea typeface="Arial"/>
                <a:cs typeface="Arial"/>
                <a:sym typeface="Arial"/>
              </a:rPr>
              <a:t>Ventilation conditions</a:t>
            </a:r>
            <a:endParaRPr sz="1400" b="0" i="0" u="none" strike="noStrike" cap="none">
              <a:solidFill>
                <a:srgbClr val="BF9000"/>
              </a:solidFill>
              <a:latin typeface="Arial"/>
              <a:ea typeface="Arial"/>
              <a:cs typeface="Arial"/>
              <a:sym typeface="Arial"/>
            </a:endParaRPr>
          </a:p>
          <a:p>
            <a:pPr marL="0" marR="38100" lvl="0" indent="0" algn="l" rtl="0">
              <a:lnSpc>
                <a:spcPct val="128571"/>
              </a:lnSpc>
              <a:spcBef>
                <a:spcPts val="0"/>
              </a:spcBef>
              <a:spcAft>
                <a:spcPts val="0"/>
              </a:spcAft>
              <a:buClr>
                <a:schemeClr val="dk1"/>
              </a:buClr>
              <a:buSzPts val="1100"/>
              <a:buFont typeface="Arial"/>
              <a:buNone/>
            </a:pPr>
            <a:r>
              <a:rPr lang="en-US" sz="1400" b="0" i="0" u="none" strike="noStrike" cap="none">
                <a:solidFill>
                  <a:srgbClr val="BF9000"/>
                </a:solidFill>
                <a:latin typeface="Arial"/>
                <a:ea typeface="Arial"/>
                <a:cs typeface="Arial"/>
                <a:sym typeface="Arial"/>
              </a:rPr>
              <a:t>Thermal conditions</a:t>
            </a:r>
            <a:endParaRPr sz="1400" b="0" i="0" u="none" strike="noStrike" cap="none">
              <a:solidFill>
                <a:srgbClr val="BF9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endParaRPr sz="1200" b="1" i="1" u="none" strike="noStrike" cap="none">
              <a:solidFill>
                <a:srgbClr val="BF9000"/>
              </a:solidFill>
              <a:latin typeface="Avenir"/>
              <a:ea typeface="Avenir"/>
              <a:cs typeface="Avenir"/>
              <a:sym typeface="Avenir"/>
            </a:endParaRPr>
          </a:p>
          <a:p>
            <a:pPr marL="0" marR="0" lvl="0" indent="0" algn="l" rtl="0">
              <a:lnSpc>
                <a:spcPct val="100000"/>
              </a:lnSpc>
              <a:spcBef>
                <a:spcPts val="0"/>
              </a:spcBef>
              <a:spcAft>
                <a:spcPts val="0"/>
              </a:spcAft>
              <a:buClr>
                <a:srgbClr val="000000"/>
              </a:buClr>
              <a:buSzPts val="1200"/>
              <a:buFont typeface="Arial"/>
              <a:buNone/>
            </a:pPr>
            <a:br>
              <a:rPr lang="en-US" sz="1200" b="0" i="0" u="none" strike="noStrike" cap="none">
                <a:solidFill>
                  <a:srgbClr val="BF9000"/>
                </a:solidFill>
                <a:latin typeface="Avenir"/>
                <a:ea typeface="Avenir"/>
                <a:cs typeface="Avenir"/>
                <a:sym typeface="Avenir"/>
              </a:rPr>
            </a:br>
            <a:endParaRPr sz="1200" b="0" i="0" u="none" strike="noStrike" cap="none">
              <a:solidFill>
                <a:srgbClr val="BF9000"/>
              </a:solidFill>
              <a:latin typeface="Avenir"/>
              <a:ea typeface="Avenir"/>
              <a:cs typeface="Avenir"/>
              <a:sym typeface="Avenir"/>
            </a:endParaRPr>
          </a:p>
        </p:txBody>
      </p:sp>
      <p:sp>
        <p:nvSpPr>
          <p:cNvPr id="266" name="Google Shape;266;p15"/>
          <p:cNvSpPr txBox="1"/>
          <p:nvPr/>
        </p:nvSpPr>
        <p:spPr>
          <a:xfrm>
            <a:off x="4554626" y="882294"/>
            <a:ext cx="2356200" cy="7597200"/>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Clr>
                <a:srgbClr val="000000"/>
              </a:buClr>
              <a:buSzPts val="1200"/>
              <a:buFont typeface="Arial"/>
              <a:buNone/>
            </a:pPr>
            <a:r>
              <a:rPr lang="en-US" sz="1200" b="0" i="0" u="none" strike="noStrike" cap="none">
                <a:solidFill>
                  <a:srgbClr val="1F1F1F"/>
                </a:solidFill>
                <a:latin typeface="Avenir"/>
                <a:ea typeface="Avenir"/>
                <a:cs typeface="Avenir"/>
                <a:sym typeface="Avenir"/>
              </a:rPr>
              <a:t>Go to the poster and absorb</a:t>
            </a:r>
            <a:endParaRPr sz="1200" b="0" i="0" u="none" strike="noStrike" cap="none">
              <a:solidFill>
                <a:srgbClr val="1F1F1F"/>
              </a:solidFill>
              <a:latin typeface="Avenir"/>
              <a:ea typeface="Avenir"/>
              <a:cs typeface="Avenir"/>
              <a:sym typeface="Avenir"/>
            </a:endParaRPr>
          </a:p>
          <a:p>
            <a:pPr marL="0" marR="0" lvl="0" indent="0" algn="l" rtl="0">
              <a:lnSpc>
                <a:spcPct val="150000"/>
              </a:lnSpc>
              <a:spcBef>
                <a:spcPts val="0"/>
              </a:spcBef>
              <a:spcAft>
                <a:spcPts val="0"/>
              </a:spcAft>
              <a:buClr>
                <a:srgbClr val="000000"/>
              </a:buClr>
              <a:buSzPts val="1200"/>
              <a:buFont typeface="Arial"/>
              <a:buNone/>
            </a:pPr>
            <a:endParaRPr sz="1200" b="0" i="0" u="none" strike="noStrike" cap="none">
              <a:solidFill>
                <a:srgbClr val="1F1F1F"/>
              </a:solidFill>
              <a:latin typeface="Avenir"/>
              <a:ea typeface="Avenir"/>
              <a:cs typeface="Avenir"/>
              <a:sym typeface="Avenir"/>
            </a:endParaRPr>
          </a:p>
          <a:p>
            <a:pPr marL="0" marR="0" lvl="0" indent="0" algn="l" rtl="0">
              <a:lnSpc>
                <a:spcPct val="150000"/>
              </a:lnSpc>
              <a:spcBef>
                <a:spcPts val="0"/>
              </a:spcBef>
              <a:spcAft>
                <a:spcPts val="0"/>
              </a:spcAft>
              <a:buClr>
                <a:srgbClr val="000000"/>
              </a:buClr>
              <a:buSzPts val="1200"/>
              <a:buFont typeface="Arial"/>
              <a:buNone/>
            </a:pPr>
            <a:r>
              <a:rPr lang="en-US" sz="1200" b="0" i="0" u="none" strike="noStrike" cap="none">
                <a:solidFill>
                  <a:srgbClr val="1F1F1F"/>
                </a:solidFill>
                <a:latin typeface="Avenir"/>
                <a:ea typeface="Avenir"/>
                <a:cs typeface="Avenir"/>
                <a:sym typeface="Avenir"/>
              </a:rPr>
              <a:t>Stick a sticker dot on the place where you are drawn to from your own identity.</a:t>
            </a:r>
            <a:endParaRPr sz="1200" b="0" i="0" u="none" strike="noStrike" cap="none">
              <a:solidFill>
                <a:srgbClr val="1F1F1F"/>
              </a:solidFill>
              <a:latin typeface="Avenir"/>
              <a:ea typeface="Avenir"/>
              <a:cs typeface="Avenir"/>
              <a:sym typeface="Avenir"/>
            </a:endParaRPr>
          </a:p>
          <a:p>
            <a:pPr marL="0" marR="0" lvl="0" indent="0" algn="l" rtl="0">
              <a:lnSpc>
                <a:spcPct val="150000"/>
              </a:lnSpc>
              <a:spcBef>
                <a:spcPts val="0"/>
              </a:spcBef>
              <a:spcAft>
                <a:spcPts val="0"/>
              </a:spcAft>
              <a:buClr>
                <a:srgbClr val="000000"/>
              </a:buClr>
              <a:buSzPts val="1200"/>
              <a:buFont typeface="Arial"/>
              <a:buNone/>
            </a:pPr>
            <a:endParaRPr sz="1200" b="0" i="0" u="none" strike="noStrike" cap="none">
              <a:solidFill>
                <a:srgbClr val="1F1F1F"/>
              </a:solidFill>
              <a:latin typeface="Avenir"/>
              <a:ea typeface="Avenir"/>
              <a:cs typeface="Avenir"/>
              <a:sym typeface="Avenir"/>
            </a:endParaRPr>
          </a:p>
          <a:p>
            <a:pPr marL="0" marR="0" lvl="0" indent="0" algn="l" rtl="0">
              <a:lnSpc>
                <a:spcPct val="150000"/>
              </a:lnSpc>
              <a:spcBef>
                <a:spcPts val="0"/>
              </a:spcBef>
              <a:spcAft>
                <a:spcPts val="0"/>
              </a:spcAft>
              <a:buClr>
                <a:srgbClr val="000000"/>
              </a:buClr>
              <a:buSzPts val="1200"/>
              <a:buFont typeface="Arial"/>
              <a:buNone/>
            </a:pPr>
            <a:r>
              <a:rPr lang="en-US" sz="1200" b="0" i="0" u="none" strike="noStrike" cap="none">
                <a:solidFill>
                  <a:srgbClr val="1F1F1F"/>
                </a:solidFill>
                <a:latin typeface="Avenir"/>
                <a:ea typeface="Avenir"/>
                <a:cs typeface="Avenir"/>
                <a:sym typeface="Avenir"/>
              </a:rPr>
              <a:t>Describe on the post its which elements make that place so valuable and suitable for you?</a:t>
            </a:r>
            <a:endParaRPr sz="1200" b="0" i="0" u="none" strike="noStrike" cap="none">
              <a:solidFill>
                <a:srgbClr val="1F1F1F"/>
              </a:solidFill>
              <a:latin typeface="Avenir"/>
              <a:ea typeface="Avenir"/>
              <a:cs typeface="Avenir"/>
              <a:sym typeface="Avenir"/>
            </a:endParaRPr>
          </a:p>
          <a:p>
            <a:pPr marL="0" marR="0" lvl="0" indent="0" algn="l" rtl="0">
              <a:lnSpc>
                <a:spcPct val="150000"/>
              </a:lnSpc>
              <a:spcBef>
                <a:spcPts val="0"/>
              </a:spcBef>
              <a:spcAft>
                <a:spcPts val="0"/>
              </a:spcAft>
              <a:buClr>
                <a:srgbClr val="000000"/>
              </a:buClr>
              <a:buSzPts val="1200"/>
              <a:buFont typeface="Arial"/>
              <a:buNone/>
            </a:pPr>
            <a:endParaRPr sz="1200" b="0" i="0" u="none" strike="noStrike" cap="none">
              <a:solidFill>
                <a:srgbClr val="1F1F1F"/>
              </a:solidFill>
              <a:latin typeface="Avenir"/>
              <a:ea typeface="Avenir"/>
              <a:cs typeface="Avenir"/>
              <a:sym typeface="Avenir"/>
            </a:endParaRPr>
          </a:p>
          <a:p>
            <a:pPr marL="0" marR="0" lvl="0" indent="0" algn="l" rtl="0">
              <a:lnSpc>
                <a:spcPct val="150000"/>
              </a:lnSpc>
              <a:spcBef>
                <a:spcPts val="0"/>
              </a:spcBef>
              <a:spcAft>
                <a:spcPts val="0"/>
              </a:spcAft>
              <a:buClr>
                <a:srgbClr val="000000"/>
              </a:buClr>
              <a:buSzPts val="1200"/>
              <a:buFont typeface="Arial"/>
              <a:buNone/>
            </a:pPr>
            <a:r>
              <a:rPr lang="en-US" sz="1200" b="0" i="0" u="none" strike="noStrike" cap="none">
                <a:solidFill>
                  <a:srgbClr val="1F1F1F"/>
                </a:solidFill>
                <a:latin typeface="Avenir"/>
                <a:ea typeface="Avenir"/>
                <a:cs typeface="Avenir"/>
                <a:sym typeface="Avenir"/>
              </a:rPr>
              <a:t>Reflect on what must haves are that you will definitely take with you from this to your own school / class:</a:t>
            </a:r>
            <a:endParaRPr sz="1200" b="0" i="0" u="none" strike="noStrike" cap="none">
              <a:solidFill>
                <a:srgbClr val="1F1F1F"/>
              </a:solidFill>
              <a:latin typeface="Avenir"/>
              <a:ea typeface="Avenir"/>
              <a:cs typeface="Avenir"/>
              <a:sym typeface="Avenir"/>
            </a:endParaRPr>
          </a:p>
          <a:p>
            <a:pPr marL="0" marR="0" lvl="0" indent="0" algn="l" rtl="0">
              <a:lnSpc>
                <a:spcPct val="150000"/>
              </a:lnSpc>
              <a:spcBef>
                <a:spcPts val="0"/>
              </a:spcBef>
              <a:spcAft>
                <a:spcPts val="0"/>
              </a:spcAft>
              <a:buClr>
                <a:srgbClr val="000000"/>
              </a:buClr>
              <a:buSzPts val="1200"/>
              <a:buFont typeface="Arial"/>
              <a:buNone/>
            </a:pPr>
            <a:endParaRPr sz="1200" b="0" i="0" u="none" strike="noStrike" cap="none">
              <a:solidFill>
                <a:srgbClr val="1F1F1F"/>
              </a:solidFill>
              <a:latin typeface="Avenir"/>
              <a:ea typeface="Avenir"/>
              <a:cs typeface="Avenir"/>
              <a:sym typeface="Avenir"/>
            </a:endParaRPr>
          </a:p>
          <a:p>
            <a:pPr marL="0" marR="38100" lvl="0" indent="0" algn="l" rtl="0">
              <a:lnSpc>
                <a:spcPct val="128571"/>
              </a:lnSpc>
              <a:spcBef>
                <a:spcPts val="0"/>
              </a:spcBef>
              <a:spcAft>
                <a:spcPts val="0"/>
              </a:spcAft>
              <a:buClr>
                <a:srgbClr val="000000"/>
              </a:buClr>
              <a:buSzPts val="1100"/>
              <a:buFont typeface="Arial"/>
              <a:buNone/>
            </a:pPr>
            <a:r>
              <a:rPr lang="en-US" sz="1200" b="0" i="0" u="none" strike="noStrike" cap="none">
                <a:solidFill>
                  <a:srgbClr val="1F1F1F"/>
                </a:solidFill>
                <a:latin typeface="Avenir"/>
                <a:ea typeface="Avenir"/>
                <a:cs typeface="Avenir"/>
                <a:sym typeface="Avenir"/>
              </a:rPr>
              <a:t>Which elements do you think are 'physically' and 'atmosphere-oriented' necessary to allow you as a teacher to fully come into his/her own?</a:t>
            </a:r>
            <a:endParaRPr sz="1200" b="0" i="0" u="none" strike="noStrike" cap="none">
              <a:solidFill>
                <a:srgbClr val="1F1F1F"/>
              </a:solidFill>
              <a:latin typeface="Avenir"/>
              <a:ea typeface="Avenir"/>
              <a:cs typeface="Avenir"/>
              <a:sym typeface="Avenir"/>
            </a:endParaRPr>
          </a:p>
          <a:p>
            <a:pPr marL="0" marR="0" lvl="0" indent="0" algn="l" rtl="0">
              <a:lnSpc>
                <a:spcPct val="150000"/>
              </a:lnSpc>
              <a:spcBef>
                <a:spcPts val="0"/>
              </a:spcBef>
              <a:spcAft>
                <a:spcPts val="0"/>
              </a:spcAft>
              <a:buClr>
                <a:srgbClr val="000000"/>
              </a:buClr>
              <a:buSzPts val="1100"/>
              <a:buFont typeface="Arial"/>
              <a:buNone/>
            </a:pPr>
            <a:endParaRPr sz="1100" b="1" i="1" u="none" strike="noStrike" cap="none">
              <a:solidFill>
                <a:schemeClr val="dk1"/>
              </a:solidFill>
              <a:latin typeface="Avenir"/>
              <a:ea typeface="Avenir"/>
              <a:cs typeface="Avenir"/>
              <a:sym typeface="Avenir"/>
            </a:endParaRPr>
          </a:p>
          <a:p>
            <a:pPr marL="0" marR="0" lvl="0" indent="0" algn="l" rtl="0">
              <a:lnSpc>
                <a:spcPct val="150000"/>
              </a:lnSpc>
              <a:spcBef>
                <a:spcPts val="0"/>
              </a:spcBef>
              <a:spcAft>
                <a:spcPts val="0"/>
              </a:spcAft>
              <a:buClr>
                <a:srgbClr val="000000"/>
              </a:buClr>
              <a:buSzPts val="1100"/>
              <a:buFont typeface="Arial"/>
              <a:buNone/>
            </a:pPr>
            <a:endParaRPr sz="1100" b="0" i="1" u="none" strike="noStrike" cap="none">
              <a:solidFill>
                <a:schemeClr val="dk1"/>
              </a:solidFill>
              <a:latin typeface="Avenir"/>
              <a:ea typeface="Avenir"/>
              <a:cs typeface="Avenir"/>
              <a:sym typeface="Avenir"/>
            </a:endParaRPr>
          </a:p>
          <a:p>
            <a:pPr marL="0" marR="0" lvl="0" indent="0" algn="l" rtl="0">
              <a:lnSpc>
                <a:spcPct val="150000"/>
              </a:lnSpc>
              <a:spcBef>
                <a:spcPts val="0"/>
              </a:spcBef>
              <a:spcAft>
                <a:spcPts val="0"/>
              </a:spcAft>
              <a:buClr>
                <a:srgbClr val="000000"/>
              </a:buClr>
              <a:buSzPts val="1100"/>
              <a:buFont typeface="Arial"/>
              <a:buNone/>
            </a:pPr>
            <a:endParaRPr sz="1100" b="0" i="1" u="none" strike="noStrike" cap="none">
              <a:solidFill>
                <a:schemeClr val="dk1"/>
              </a:solidFill>
              <a:latin typeface="Avenir"/>
              <a:ea typeface="Avenir"/>
              <a:cs typeface="Avenir"/>
              <a:sym typeface="Avenir"/>
            </a:endParaRPr>
          </a:p>
          <a:p>
            <a:pPr marL="0" marR="0" lvl="0" indent="0" algn="l" rtl="0">
              <a:lnSpc>
                <a:spcPct val="150000"/>
              </a:lnSpc>
              <a:spcBef>
                <a:spcPts val="0"/>
              </a:spcBef>
              <a:spcAft>
                <a:spcPts val="0"/>
              </a:spcAft>
              <a:buClr>
                <a:srgbClr val="000000"/>
              </a:buClr>
              <a:buSzPts val="1100"/>
              <a:buFont typeface="Arial"/>
              <a:buNone/>
            </a:pPr>
            <a:endParaRPr sz="1100" b="0" i="1" u="none" strike="noStrike" cap="none">
              <a:solidFill>
                <a:schemeClr val="dk1"/>
              </a:solidFill>
              <a:latin typeface="Avenir"/>
              <a:ea typeface="Avenir"/>
              <a:cs typeface="Avenir"/>
              <a:sym typeface="Avenir"/>
            </a:endParaRPr>
          </a:p>
          <a:p>
            <a:pPr marL="0" marR="0" lvl="0" indent="0" algn="l" rtl="0">
              <a:lnSpc>
                <a:spcPct val="150000"/>
              </a:lnSpc>
              <a:spcBef>
                <a:spcPts val="0"/>
              </a:spcBef>
              <a:spcAft>
                <a:spcPts val="0"/>
              </a:spcAft>
              <a:buClr>
                <a:srgbClr val="000000"/>
              </a:buClr>
              <a:buSzPts val="1000"/>
              <a:buFont typeface="Arial"/>
              <a:buNone/>
            </a:pPr>
            <a:endParaRPr sz="1000" b="0" i="1" u="none" strike="noStrike" cap="none">
              <a:solidFill>
                <a:schemeClr val="dk1"/>
              </a:solidFill>
              <a:latin typeface="Avenir"/>
              <a:ea typeface="Avenir"/>
              <a:cs typeface="Avenir"/>
              <a:sym typeface="Avenir"/>
            </a:endParaRPr>
          </a:p>
          <a:p>
            <a:pPr marL="0" marR="0" lvl="0" indent="0" algn="l" rtl="0">
              <a:lnSpc>
                <a:spcPct val="150000"/>
              </a:lnSpc>
              <a:spcBef>
                <a:spcPts val="0"/>
              </a:spcBef>
              <a:spcAft>
                <a:spcPts val="0"/>
              </a:spcAft>
              <a:buClr>
                <a:srgbClr val="000000"/>
              </a:buClr>
              <a:buSzPts val="1100"/>
              <a:buFont typeface="Arial"/>
              <a:buNone/>
            </a:pPr>
            <a:endParaRPr sz="1100" b="0" i="0" u="none" strike="noStrike" cap="none">
              <a:solidFill>
                <a:schemeClr val="dk1"/>
              </a:solidFill>
              <a:latin typeface="Avenir"/>
              <a:ea typeface="Avenir"/>
              <a:cs typeface="Avenir"/>
              <a:sym typeface="Avenir"/>
            </a:endParaRPr>
          </a:p>
          <a:p>
            <a:pPr marL="0" marR="0" lvl="0" indent="0" algn="l" rtl="0">
              <a:lnSpc>
                <a:spcPct val="150000"/>
              </a:lnSpc>
              <a:spcBef>
                <a:spcPts val="0"/>
              </a:spcBef>
              <a:spcAft>
                <a:spcPts val="0"/>
              </a:spcAft>
              <a:buClr>
                <a:srgbClr val="000000"/>
              </a:buClr>
              <a:buSzPts val="1100"/>
              <a:buFont typeface="Arial"/>
              <a:buNone/>
            </a:pPr>
            <a:endParaRPr sz="1100" b="0" i="0" u="none" strike="noStrike" cap="none">
              <a:solidFill>
                <a:schemeClr val="dk1"/>
              </a:solidFill>
              <a:latin typeface="Avenir"/>
              <a:ea typeface="Avenir"/>
              <a:cs typeface="Avenir"/>
              <a:sym typeface="Avenir"/>
            </a:endParaRPr>
          </a:p>
          <a:p>
            <a:pPr marL="0" marR="0" lvl="0" indent="0" algn="l" rtl="0">
              <a:lnSpc>
                <a:spcPct val="150000"/>
              </a:lnSpc>
              <a:spcBef>
                <a:spcPts val="0"/>
              </a:spcBef>
              <a:spcAft>
                <a:spcPts val="0"/>
              </a:spcAft>
              <a:buClr>
                <a:srgbClr val="000000"/>
              </a:buClr>
              <a:buSzPts val="1100"/>
              <a:buFont typeface="Arial"/>
              <a:buNone/>
            </a:pPr>
            <a:endParaRPr sz="1100" b="0" i="0" u="none" strike="noStrike" cap="none">
              <a:solidFill>
                <a:schemeClr val="dk1"/>
              </a:solidFill>
              <a:latin typeface="Avenir"/>
              <a:ea typeface="Avenir"/>
              <a:cs typeface="Avenir"/>
              <a:sym typeface="Avenir"/>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71"/>
        <p:cNvGrpSpPr/>
        <p:nvPr/>
      </p:nvGrpSpPr>
      <p:grpSpPr>
        <a:xfrm>
          <a:off x="0" y="0"/>
          <a:ext cx="0" cy="0"/>
          <a:chOff x="0" y="0"/>
          <a:chExt cx="0" cy="0"/>
        </a:xfrm>
      </p:grpSpPr>
      <p:sp>
        <p:nvSpPr>
          <p:cNvPr id="272" name="Google Shape;272;p16"/>
          <p:cNvSpPr txBox="1">
            <a:spLocks noGrp="1"/>
          </p:cNvSpPr>
          <p:nvPr>
            <p:ph type="ctrTitle"/>
          </p:nvPr>
        </p:nvSpPr>
        <p:spPr>
          <a:xfrm>
            <a:off x="399239" y="2536685"/>
            <a:ext cx="7772400" cy="1470025"/>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2800"/>
              <a:buFont typeface="Calibri"/>
              <a:buNone/>
            </a:pPr>
            <a:r>
              <a:rPr lang="en-US" sz="2800"/>
              <a:t>3. Ownership</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77"/>
        <p:cNvGrpSpPr/>
        <p:nvPr/>
      </p:nvGrpSpPr>
      <p:grpSpPr>
        <a:xfrm>
          <a:off x="0" y="0"/>
          <a:ext cx="0" cy="0"/>
          <a:chOff x="0" y="0"/>
          <a:chExt cx="0" cy="0"/>
        </a:xfrm>
      </p:grpSpPr>
      <p:sp>
        <p:nvSpPr>
          <p:cNvPr id="278" name="Google Shape;278;p17"/>
          <p:cNvSpPr txBox="1"/>
          <p:nvPr/>
        </p:nvSpPr>
        <p:spPr>
          <a:xfrm>
            <a:off x="3872926" y="2383508"/>
            <a:ext cx="2356200" cy="4216500"/>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Clr>
                <a:srgbClr val="000000"/>
              </a:buClr>
              <a:buSzPts val="1200"/>
              <a:buFont typeface="Arial"/>
              <a:buNone/>
            </a:pPr>
            <a:r>
              <a:rPr lang="en-US" sz="1200" b="0" i="0" u="none" strike="noStrike" cap="none">
                <a:solidFill>
                  <a:srgbClr val="1F1F1F"/>
                </a:solidFill>
                <a:latin typeface="Avenir"/>
                <a:ea typeface="Avenir"/>
                <a:cs typeface="Avenir"/>
                <a:sym typeface="Avenir"/>
              </a:rPr>
              <a:t>What is needed to be able to teach effectively in that place?</a:t>
            </a:r>
            <a:endParaRPr sz="1200" b="0" i="0" u="none" strike="noStrike" cap="none">
              <a:solidFill>
                <a:srgbClr val="1F1F1F"/>
              </a:solidFill>
              <a:latin typeface="Avenir"/>
              <a:ea typeface="Avenir"/>
              <a:cs typeface="Avenir"/>
              <a:sym typeface="Avenir"/>
            </a:endParaRPr>
          </a:p>
          <a:p>
            <a:pPr marL="0" marR="0" lvl="0" indent="0" algn="l" rtl="0">
              <a:lnSpc>
                <a:spcPct val="150000"/>
              </a:lnSpc>
              <a:spcBef>
                <a:spcPts val="0"/>
              </a:spcBef>
              <a:spcAft>
                <a:spcPts val="0"/>
              </a:spcAft>
              <a:buClr>
                <a:srgbClr val="000000"/>
              </a:buClr>
              <a:buSzPts val="1200"/>
              <a:buFont typeface="Arial"/>
              <a:buNone/>
            </a:pPr>
            <a:endParaRPr sz="1200" b="0" i="0" u="none" strike="noStrike" cap="none">
              <a:solidFill>
                <a:srgbClr val="1F1F1F"/>
              </a:solidFill>
              <a:latin typeface="Avenir"/>
              <a:ea typeface="Avenir"/>
              <a:cs typeface="Avenir"/>
              <a:sym typeface="Avenir"/>
            </a:endParaRPr>
          </a:p>
          <a:p>
            <a:pPr marL="0" marR="0" lvl="0" indent="0" algn="l" rtl="0">
              <a:lnSpc>
                <a:spcPct val="150000"/>
              </a:lnSpc>
              <a:spcBef>
                <a:spcPts val="0"/>
              </a:spcBef>
              <a:spcAft>
                <a:spcPts val="0"/>
              </a:spcAft>
              <a:buClr>
                <a:srgbClr val="000000"/>
              </a:buClr>
              <a:buSzPts val="1200"/>
              <a:buFont typeface="Arial"/>
              <a:buNone/>
            </a:pPr>
            <a:r>
              <a:rPr lang="en-US" sz="1200" b="0" i="0" u="none" strike="noStrike" cap="none">
                <a:solidFill>
                  <a:srgbClr val="1F1F1F"/>
                </a:solidFill>
                <a:latin typeface="Avenir"/>
                <a:ea typeface="Avenir"/>
                <a:cs typeface="Avenir"/>
                <a:sym typeface="Avenir"/>
              </a:rPr>
              <a:t>You</a:t>
            </a:r>
            <a:endParaRPr sz="1200" b="0" i="0" u="none" strike="noStrike" cap="none">
              <a:solidFill>
                <a:srgbClr val="1F1F1F"/>
              </a:solidFill>
              <a:latin typeface="Avenir"/>
              <a:ea typeface="Avenir"/>
              <a:cs typeface="Avenir"/>
              <a:sym typeface="Avenir"/>
            </a:endParaRPr>
          </a:p>
          <a:p>
            <a:pPr marL="0" marR="0" lvl="0" indent="0" algn="l" rtl="0">
              <a:lnSpc>
                <a:spcPct val="150000"/>
              </a:lnSpc>
              <a:spcBef>
                <a:spcPts val="0"/>
              </a:spcBef>
              <a:spcAft>
                <a:spcPts val="0"/>
              </a:spcAft>
              <a:buClr>
                <a:srgbClr val="000000"/>
              </a:buClr>
              <a:buSzPts val="1200"/>
              <a:buFont typeface="Arial"/>
              <a:buNone/>
            </a:pPr>
            <a:r>
              <a:rPr lang="en-US" sz="1200" b="0" i="0" u="none" strike="noStrike" cap="none">
                <a:solidFill>
                  <a:srgbClr val="1F1F1F"/>
                </a:solidFill>
                <a:latin typeface="Avenir"/>
                <a:ea typeface="Avenir"/>
                <a:cs typeface="Avenir"/>
                <a:sym typeface="Avenir"/>
              </a:rPr>
              <a:t>What do you need to do / bridge / adjust / …</a:t>
            </a:r>
            <a:endParaRPr sz="1200" b="0" i="0" u="none" strike="noStrike" cap="none">
              <a:solidFill>
                <a:srgbClr val="1F1F1F"/>
              </a:solidFill>
              <a:latin typeface="Avenir"/>
              <a:ea typeface="Avenir"/>
              <a:cs typeface="Avenir"/>
              <a:sym typeface="Avenir"/>
            </a:endParaRPr>
          </a:p>
          <a:p>
            <a:pPr marL="0" marR="0" lvl="0" indent="0" algn="l" rtl="0">
              <a:lnSpc>
                <a:spcPct val="150000"/>
              </a:lnSpc>
              <a:spcBef>
                <a:spcPts val="0"/>
              </a:spcBef>
              <a:spcAft>
                <a:spcPts val="0"/>
              </a:spcAft>
              <a:buClr>
                <a:srgbClr val="000000"/>
              </a:buClr>
              <a:buSzPts val="1200"/>
              <a:buFont typeface="Arial"/>
              <a:buNone/>
            </a:pPr>
            <a:endParaRPr sz="1200" b="0" i="0" u="none" strike="noStrike" cap="none">
              <a:solidFill>
                <a:srgbClr val="1F1F1F"/>
              </a:solidFill>
              <a:latin typeface="Avenir"/>
              <a:ea typeface="Avenir"/>
              <a:cs typeface="Avenir"/>
              <a:sym typeface="Avenir"/>
            </a:endParaRPr>
          </a:p>
          <a:p>
            <a:pPr marL="0" marR="0" lvl="0" indent="0" algn="l" rtl="0">
              <a:lnSpc>
                <a:spcPct val="150000"/>
              </a:lnSpc>
              <a:spcBef>
                <a:spcPts val="0"/>
              </a:spcBef>
              <a:spcAft>
                <a:spcPts val="0"/>
              </a:spcAft>
              <a:buClr>
                <a:srgbClr val="000000"/>
              </a:buClr>
              <a:buSzPts val="1200"/>
              <a:buFont typeface="Arial"/>
              <a:buNone/>
            </a:pPr>
            <a:r>
              <a:rPr lang="en-US" sz="1200" b="1" i="0" u="none" strike="noStrike" cap="none">
                <a:solidFill>
                  <a:srgbClr val="1F1F1F"/>
                </a:solidFill>
                <a:latin typeface="Avenir"/>
                <a:ea typeface="Avenir"/>
                <a:cs typeface="Avenir"/>
                <a:sym typeface="Avenir"/>
              </a:rPr>
              <a:t>The space</a:t>
            </a:r>
            <a:endParaRPr sz="1200" b="1" i="0" u="none" strike="noStrike" cap="none">
              <a:solidFill>
                <a:srgbClr val="1F1F1F"/>
              </a:solidFill>
              <a:latin typeface="Avenir"/>
              <a:ea typeface="Avenir"/>
              <a:cs typeface="Avenir"/>
              <a:sym typeface="Avenir"/>
            </a:endParaRPr>
          </a:p>
          <a:p>
            <a:pPr marL="0" marR="38100" lvl="0" indent="0" algn="l" rtl="0">
              <a:lnSpc>
                <a:spcPct val="128571"/>
              </a:lnSpc>
              <a:spcBef>
                <a:spcPts val="0"/>
              </a:spcBef>
              <a:spcAft>
                <a:spcPts val="0"/>
              </a:spcAft>
              <a:buClr>
                <a:schemeClr val="dk1"/>
              </a:buClr>
              <a:buSzPts val="1100"/>
              <a:buFont typeface="Arial"/>
              <a:buNone/>
            </a:pPr>
            <a:r>
              <a:rPr lang="en-US" sz="1200" b="0" i="0" u="none" strike="noStrike" cap="none">
                <a:solidFill>
                  <a:srgbClr val="1F1F1F"/>
                </a:solidFill>
                <a:latin typeface="Avenir"/>
                <a:ea typeface="Avenir"/>
                <a:cs typeface="Avenir"/>
                <a:sym typeface="Avenir"/>
              </a:rPr>
              <a:t>How should the space change?</a:t>
            </a:r>
            <a:endParaRPr sz="1200" b="0" i="0" u="none" strike="noStrike" cap="none">
              <a:solidFill>
                <a:srgbClr val="1F1F1F"/>
              </a:solidFill>
              <a:latin typeface="Avenir"/>
              <a:ea typeface="Avenir"/>
              <a:cs typeface="Avenir"/>
              <a:sym typeface="Avenir"/>
            </a:endParaRPr>
          </a:p>
          <a:p>
            <a:pPr marL="0" marR="0" lvl="0" indent="0" algn="l" rtl="0">
              <a:lnSpc>
                <a:spcPct val="150000"/>
              </a:lnSpc>
              <a:spcBef>
                <a:spcPts val="0"/>
              </a:spcBef>
              <a:spcAft>
                <a:spcPts val="0"/>
              </a:spcAft>
              <a:buClr>
                <a:srgbClr val="000000"/>
              </a:buClr>
              <a:buSzPts val="1100"/>
              <a:buFont typeface="Arial"/>
              <a:buNone/>
            </a:pPr>
            <a:endParaRPr sz="1100" b="0" i="1" u="none" strike="noStrike" cap="none">
              <a:solidFill>
                <a:schemeClr val="dk1"/>
              </a:solidFill>
              <a:latin typeface="Avenir"/>
              <a:ea typeface="Avenir"/>
              <a:cs typeface="Avenir"/>
              <a:sym typeface="Avenir"/>
            </a:endParaRPr>
          </a:p>
          <a:p>
            <a:pPr marL="0" marR="0" lvl="0" indent="0" algn="l" rtl="0">
              <a:lnSpc>
                <a:spcPct val="150000"/>
              </a:lnSpc>
              <a:spcBef>
                <a:spcPts val="0"/>
              </a:spcBef>
              <a:spcAft>
                <a:spcPts val="0"/>
              </a:spcAft>
              <a:buClr>
                <a:srgbClr val="000000"/>
              </a:buClr>
              <a:buSzPts val="1100"/>
              <a:buFont typeface="Arial"/>
              <a:buNone/>
            </a:pPr>
            <a:endParaRPr sz="1100" b="0" i="1" u="none" strike="noStrike" cap="none">
              <a:solidFill>
                <a:schemeClr val="dk1"/>
              </a:solidFill>
              <a:latin typeface="Avenir"/>
              <a:ea typeface="Avenir"/>
              <a:cs typeface="Avenir"/>
              <a:sym typeface="Avenir"/>
            </a:endParaRPr>
          </a:p>
          <a:p>
            <a:pPr marL="0" marR="0" lvl="0" indent="0" algn="l" rtl="0">
              <a:lnSpc>
                <a:spcPct val="150000"/>
              </a:lnSpc>
              <a:spcBef>
                <a:spcPts val="0"/>
              </a:spcBef>
              <a:spcAft>
                <a:spcPts val="0"/>
              </a:spcAft>
              <a:buClr>
                <a:srgbClr val="000000"/>
              </a:buClr>
              <a:buSzPts val="1100"/>
              <a:buFont typeface="Arial"/>
              <a:buNone/>
            </a:pPr>
            <a:endParaRPr sz="1100" b="0" i="1" u="none" strike="noStrike" cap="none">
              <a:solidFill>
                <a:schemeClr val="dk1"/>
              </a:solidFill>
              <a:latin typeface="Avenir"/>
              <a:ea typeface="Avenir"/>
              <a:cs typeface="Avenir"/>
              <a:sym typeface="Avenir"/>
            </a:endParaRPr>
          </a:p>
          <a:p>
            <a:pPr marL="0" marR="0" lvl="0" indent="0" algn="l" rtl="0">
              <a:lnSpc>
                <a:spcPct val="150000"/>
              </a:lnSpc>
              <a:spcBef>
                <a:spcPts val="0"/>
              </a:spcBef>
              <a:spcAft>
                <a:spcPts val="0"/>
              </a:spcAft>
              <a:buClr>
                <a:srgbClr val="000000"/>
              </a:buClr>
              <a:buSzPts val="1000"/>
              <a:buFont typeface="Arial"/>
              <a:buNone/>
            </a:pPr>
            <a:endParaRPr sz="1000" b="0" i="1" u="none" strike="noStrike" cap="none">
              <a:solidFill>
                <a:schemeClr val="dk1"/>
              </a:solidFill>
              <a:latin typeface="Avenir"/>
              <a:ea typeface="Avenir"/>
              <a:cs typeface="Avenir"/>
              <a:sym typeface="Avenir"/>
            </a:endParaRPr>
          </a:p>
          <a:p>
            <a:pPr marL="0" marR="0" lvl="0" indent="0" algn="l" rtl="0">
              <a:lnSpc>
                <a:spcPct val="150000"/>
              </a:lnSpc>
              <a:spcBef>
                <a:spcPts val="0"/>
              </a:spcBef>
              <a:spcAft>
                <a:spcPts val="0"/>
              </a:spcAft>
              <a:buClr>
                <a:srgbClr val="000000"/>
              </a:buClr>
              <a:buSzPts val="1100"/>
              <a:buFont typeface="Arial"/>
              <a:buNone/>
            </a:pPr>
            <a:endParaRPr sz="1100" b="0" i="0" u="none" strike="noStrike" cap="none">
              <a:solidFill>
                <a:schemeClr val="dk1"/>
              </a:solidFill>
              <a:latin typeface="Avenir"/>
              <a:ea typeface="Avenir"/>
              <a:cs typeface="Avenir"/>
              <a:sym typeface="Avenir"/>
            </a:endParaRPr>
          </a:p>
          <a:p>
            <a:pPr marL="0" marR="0" lvl="0" indent="0" algn="l" rtl="0">
              <a:lnSpc>
                <a:spcPct val="150000"/>
              </a:lnSpc>
              <a:spcBef>
                <a:spcPts val="0"/>
              </a:spcBef>
              <a:spcAft>
                <a:spcPts val="0"/>
              </a:spcAft>
              <a:buClr>
                <a:srgbClr val="000000"/>
              </a:buClr>
              <a:buSzPts val="1100"/>
              <a:buFont typeface="Arial"/>
              <a:buNone/>
            </a:pPr>
            <a:endParaRPr sz="1100" b="0" i="0" u="none" strike="noStrike" cap="none">
              <a:solidFill>
                <a:schemeClr val="dk1"/>
              </a:solidFill>
              <a:latin typeface="Avenir"/>
              <a:ea typeface="Avenir"/>
              <a:cs typeface="Avenir"/>
              <a:sym typeface="Avenir"/>
            </a:endParaRPr>
          </a:p>
          <a:p>
            <a:pPr marL="0" marR="0" lvl="0" indent="0" algn="l" rtl="0">
              <a:lnSpc>
                <a:spcPct val="150000"/>
              </a:lnSpc>
              <a:spcBef>
                <a:spcPts val="0"/>
              </a:spcBef>
              <a:spcAft>
                <a:spcPts val="0"/>
              </a:spcAft>
              <a:buClr>
                <a:srgbClr val="000000"/>
              </a:buClr>
              <a:buSzPts val="1100"/>
              <a:buFont typeface="Arial"/>
              <a:buNone/>
            </a:pPr>
            <a:endParaRPr sz="1100" b="0" i="0" u="none" strike="noStrike" cap="none">
              <a:solidFill>
                <a:schemeClr val="dk1"/>
              </a:solidFill>
              <a:latin typeface="Avenir"/>
              <a:ea typeface="Avenir"/>
              <a:cs typeface="Avenir"/>
              <a:sym typeface="Avenir"/>
            </a:endParaRPr>
          </a:p>
        </p:txBody>
      </p:sp>
      <p:pic>
        <p:nvPicPr>
          <p:cNvPr id="279" name="Google Shape;279;p17" descr="88,680 Architecture Man Stock Vectors and Vector Art ..."/>
          <p:cNvPicPr preferRelativeResize="0"/>
          <p:nvPr/>
        </p:nvPicPr>
        <p:blipFill rotWithShape="1">
          <a:blip r:embed="rId3">
            <a:alphaModFix/>
          </a:blip>
          <a:srcRect l="73154" t="50000" r="18221" b="21828"/>
          <a:stretch/>
        </p:blipFill>
        <p:spPr>
          <a:xfrm>
            <a:off x="7942599" y="2564784"/>
            <a:ext cx="550642" cy="1931894"/>
          </a:xfrm>
          <a:prstGeom prst="rect">
            <a:avLst/>
          </a:prstGeom>
          <a:noFill/>
          <a:ln>
            <a:noFill/>
          </a:ln>
        </p:spPr>
      </p:pic>
      <p:pic>
        <p:nvPicPr>
          <p:cNvPr id="280" name="Google Shape;280;p17"/>
          <p:cNvPicPr preferRelativeResize="0"/>
          <p:nvPr/>
        </p:nvPicPr>
        <p:blipFill rotWithShape="1">
          <a:blip r:embed="rId4">
            <a:alphaModFix/>
          </a:blip>
          <a:srcRect l="50950" t="5869" r="25521" b="70125"/>
          <a:stretch/>
        </p:blipFill>
        <p:spPr>
          <a:xfrm>
            <a:off x="9369448" y="2726149"/>
            <a:ext cx="2275878" cy="1931894"/>
          </a:xfrm>
          <a:prstGeom prst="rect">
            <a:avLst/>
          </a:prstGeom>
          <a:noFill/>
          <a:ln>
            <a:noFill/>
          </a:ln>
        </p:spPr>
      </p:pic>
      <p:cxnSp>
        <p:nvCxnSpPr>
          <p:cNvPr id="281" name="Google Shape;281;p17"/>
          <p:cNvCxnSpPr/>
          <p:nvPr/>
        </p:nvCxnSpPr>
        <p:spPr>
          <a:xfrm>
            <a:off x="8688385" y="3221691"/>
            <a:ext cx="867991" cy="0"/>
          </a:xfrm>
          <a:prstGeom prst="straightConnector1">
            <a:avLst/>
          </a:prstGeom>
          <a:noFill/>
          <a:ln w="9525" cap="flat" cmpd="sng">
            <a:solidFill>
              <a:schemeClr val="accent1"/>
            </a:solidFill>
            <a:prstDash val="solid"/>
            <a:miter lim="800000"/>
            <a:headEnd type="none" w="sm" len="sm"/>
            <a:tailEnd type="triangle" w="med" len="med"/>
          </a:ln>
        </p:spPr>
      </p:cxnSp>
      <p:cxnSp>
        <p:nvCxnSpPr>
          <p:cNvPr id="282" name="Google Shape;282;p17"/>
          <p:cNvCxnSpPr/>
          <p:nvPr/>
        </p:nvCxnSpPr>
        <p:spPr>
          <a:xfrm rot="10800000">
            <a:off x="8688385" y="3943350"/>
            <a:ext cx="867991" cy="0"/>
          </a:xfrm>
          <a:prstGeom prst="straightConnector1">
            <a:avLst/>
          </a:prstGeom>
          <a:noFill/>
          <a:ln w="9525" cap="flat" cmpd="sng">
            <a:solidFill>
              <a:schemeClr val="accent1"/>
            </a:solidFill>
            <a:prstDash val="solid"/>
            <a:miter lim="800000"/>
            <a:headEnd type="none" w="sm" len="sm"/>
            <a:tailEnd type="triangle" w="med" len="med"/>
          </a:ln>
        </p:spPr>
      </p:cxnSp>
      <p:sp>
        <p:nvSpPr>
          <p:cNvPr id="283" name="Google Shape;283;p17"/>
          <p:cNvSpPr txBox="1"/>
          <p:nvPr/>
        </p:nvSpPr>
        <p:spPr>
          <a:xfrm>
            <a:off x="399239" y="2536685"/>
            <a:ext cx="7772400" cy="1470025"/>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2800"/>
              <a:buFont typeface="Calibri"/>
              <a:buNone/>
            </a:pPr>
            <a:r>
              <a:rPr lang="en-US" sz="2800" b="0" i="0" u="none" strike="noStrike" cap="none">
                <a:solidFill>
                  <a:schemeClr val="dk1"/>
                </a:solidFill>
                <a:latin typeface="Calibri"/>
                <a:ea typeface="Calibri"/>
                <a:cs typeface="Calibri"/>
                <a:sym typeface="Calibri"/>
              </a:rPr>
              <a:t>3. Ownership</a:t>
            </a:r>
            <a:endParaRPr sz="2800" b="0" i="0" u="none" strike="noStrike" cap="none">
              <a:solidFill>
                <a:schemeClr val="dk1"/>
              </a:solidFill>
              <a:latin typeface="Calibri"/>
              <a:ea typeface="Calibri"/>
              <a:cs typeface="Calibri"/>
              <a:sym typeface="Calibri"/>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0">
  <p:cSld>
    <p:spTree>
      <p:nvGrpSpPr>
        <p:cNvPr id="1" name="Shape 288"/>
        <p:cNvGrpSpPr/>
        <p:nvPr/>
      </p:nvGrpSpPr>
      <p:grpSpPr>
        <a:xfrm>
          <a:off x="0" y="0"/>
          <a:ext cx="0" cy="0"/>
          <a:chOff x="0" y="0"/>
          <a:chExt cx="0" cy="0"/>
        </a:xfrm>
      </p:grpSpPr>
      <p:sp>
        <p:nvSpPr>
          <p:cNvPr id="289" name="Google Shape;289;g3925a2ce538_0_17"/>
          <p:cNvSpPr txBox="1">
            <a:spLocks noGrp="1"/>
          </p:cNvSpPr>
          <p:nvPr>
            <p:ph type="ctrTitle"/>
          </p:nvPr>
        </p:nvSpPr>
        <p:spPr>
          <a:xfrm>
            <a:off x="1524000" y="1122363"/>
            <a:ext cx="9144000" cy="2387700"/>
          </a:xfrm>
          <a:prstGeom prst="rect">
            <a:avLst/>
          </a:prstGeom>
        </p:spPr>
        <p:txBody>
          <a:bodyPr spcFirstLastPara="1" wrap="square" lIns="91425" tIns="45700" rIns="91425" bIns="45700" anchor="b" anchorCtr="0">
            <a:normAutofit/>
          </a:bodyPr>
          <a:lstStyle/>
          <a:p>
            <a:pPr marL="0" lvl="0" indent="0" algn="ctr" rtl="0">
              <a:spcBef>
                <a:spcPts val="0"/>
              </a:spcBef>
              <a:spcAft>
                <a:spcPts val="0"/>
              </a:spcAft>
              <a:buNone/>
            </a:pPr>
            <a:r>
              <a:rPr lang="en-US"/>
              <a:t>break?</a:t>
            </a:r>
            <a:endParaRPr/>
          </a:p>
        </p:txBody>
      </p:sp>
      <p:sp>
        <p:nvSpPr>
          <p:cNvPr id="290" name="Google Shape;290;g3925a2ce538_0_17"/>
          <p:cNvSpPr txBox="1">
            <a:spLocks noGrp="1"/>
          </p:cNvSpPr>
          <p:nvPr>
            <p:ph type="subTitle" idx="1"/>
          </p:nvPr>
        </p:nvSpPr>
        <p:spPr>
          <a:xfrm>
            <a:off x="1524000" y="3602038"/>
            <a:ext cx="9144000" cy="1655700"/>
          </a:xfrm>
          <a:prstGeom prst="rect">
            <a:avLst/>
          </a:prstGeom>
        </p:spPr>
        <p:txBody>
          <a:bodyPr spcFirstLastPara="1" wrap="square" lIns="91425" tIns="45700" rIns="91425" bIns="45700" anchor="t" anchorCtr="0">
            <a:normAutofit/>
          </a:bodyPr>
          <a:lstStyle/>
          <a:p>
            <a:pPr marL="0" lvl="0" indent="0" algn="ctr" rtl="0">
              <a:spcBef>
                <a:spcPts val="1000"/>
              </a:spcBef>
              <a:spcAft>
                <a:spcPts val="0"/>
              </a:spcAft>
              <a:buNone/>
            </a:pPr>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95"/>
        <p:cNvGrpSpPr/>
        <p:nvPr/>
      </p:nvGrpSpPr>
      <p:grpSpPr>
        <a:xfrm>
          <a:off x="0" y="0"/>
          <a:ext cx="0" cy="0"/>
          <a:chOff x="0" y="0"/>
          <a:chExt cx="0" cy="0"/>
        </a:xfrm>
      </p:grpSpPr>
      <p:sp>
        <p:nvSpPr>
          <p:cNvPr id="296" name="Google Shape;296;g3925a2ce538_0_6"/>
          <p:cNvSpPr txBox="1"/>
          <p:nvPr/>
        </p:nvSpPr>
        <p:spPr>
          <a:xfrm>
            <a:off x="527326" y="480416"/>
            <a:ext cx="4044600" cy="4340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endParaRPr sz="36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600"/>
              <a:buFont typeface="Arial"/>
              <a:buNone/>
            </a:pPr>
            <a:endParaRPr sz="36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600"/>
              <a:buFont typeface="Arial"/>
              <a:buNone/>
            </a:pPr>
            <a:endParaRPr sz="36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600"/>
              <a:buFont typeface="Arial"/>
              <a:buNone/>
            </a:pPr>
            <a:endParaRPr sz="36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600"/>
              <a:buFont typeface="Arial"/>
              <a:buNone/>
            </a:pPr>
            <a:r>
              <a:rPr lang="en-US" sz="3600" b="1" i="1">
                <a:solidFill>
                  <a:schemeClr val="dk1"/>
                </a:solidFill>
                <a:latin typeface="Calibri"/>
                <a:ea typeface="Calibri"/>
                <a:cs typeface="Calibri"/>
                <a:sym typeface="Calibri"/>
              </a:rPr>
              <a:t>Time-space issue</a:t>
            </a:r>
            <a:endParaRPr sz="36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600"/>
              <a:buFont typeface="Arial"/>
              <a:buNone/>
            </a:pPr>
            <a:endParaRPr sz="300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600"/>
              <a:buFont typeface="Arial"/>
              <a:buNone/>
            </a:pPr>
            <a:r>
              <a:rPr lang="en-US" sz="3000">
                <a:solidFill>
                  <a:schemeClr val="dk1"/>
                </a:solidFill>
                <a:latin typeface="Calibri"/>
                <a:ea typeface="Calibri"/>
                <a:cs typeface="Calibri"/>
                <a:sym typeface="Calibri"/>
              </a:rPr>
              <a:t>15 min.</a:t>
            </a:r>
            <a:endParaRPr sz="300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600"/>
              <a:buFont typeface="Arial"/>
              <a:buNone/>
            </a:pPr>
            <a:endParaRPr sz="3600" b="0" i="0" u="none" strike="noStrike" cap="none">
              <a:solidFill>
                <a:schemeClr val="dk1"/>
              </a:solidFill>
              <a:latin typeface="Calibri"/>
              <a:ea typeface="Calibri"/>
              <a:cs typeface="Calibri"/>
              <a:sym typeface="Calibri"/>
            </a:endParaRPr>
          </a:p>
        </p:txBody>
      </p:sp>
      <p:sp>
        <p:nvSpPr>
          <p:cNvPr id="297" name="Google Shape;297;g3925a2ce538_0_6"/>
          <p:cNvSpPr txBox="1"/>
          <p:nvPr/>
        </p:nvSpPr>
        <p:spPr>
          <a:xfrm>
            <a:off x="1810870" y="4450734"/>
            <a:ext cx="3030000" cy="3693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pic>
        <p:nvPicPr>
          <p:cNvPr id="298" name="Google Shape;298;g3925a2ce538_0_6" descr="88,680 Architecture Man Stock Vectors and Vector Art ..."/>
          <p:cNvPicPr preferRelativeResize="0"/>
          <p:nvPr/>
        </p:nvPicPr>
        <p:blipFill rotWithShape="1">
          <a:blip r:embed="rId3">
            <a:alphaModFix/>
          </a:blip>
          <a:srcRect l="69663" t="50001" r="15167" b="21827"/>
          <a:stretch/>
        </p:blipFill>
        <p:spPr>
          <a:xfrm>
            <a:off x="4674099" y="2122409"/>
            <a:ext cx="968701" cy="1931892"/>
          </a:xfrm>
          <a:prstGeom prst="rect">
            <a:avLst/>
          </a:prstGeom>
          <a:noFill/>
          <a:ln>
            <a:noFill/>
          </a:ln>
        </p:spPr>
      </p:pic>
      <p:pic>
        <p:nvPicPr>
          <p:cNvPr id="299" name="Google Shape;299;g3925a2ce538_0_6"/>
          <p:cNvPicPr preferRelativeResize="0"/>
          <p:nvPr/>
        </p:nvPicPr>
        <p:blipFill rotWithShape="1">
          <a:blip r:embed="rId4">
            <a:alphaModFix/>
          </a:blip>
          <a:srcRect l="50949" t="5869" r="25521" b="70124"/>
          <a:stretch/>
        </p:blipFill>
        <p:spPr>
          <a:xfrm>
            <a:off x="6601663" y="2194449"/>
            <a:ext cx="2275879" cy="1931895"/>
          </a:xfrm>
          <a:prstGeom prst="rect">
            <a:avLst/>
          </a:prstGeom>
          <a:noFill/>
          <a:ln>
            <a:noFill/>
          </a:ln>
        </p:spPr>
      </p:pic>
      <p:cxnSp>
        <p:nvCxnSpPr>
          <p:cNvPr id="300" name="Google Shape;300;g3925a2ce538_0_6"/>
          <p:cNvCxnSpPr/>
          <p:nvPr/>
        </p:nvCxnSpPr>
        <p:spPr>
          <a:xfrm>
            <a:off x="5683036" y="3088341"/>
            <a:ext cx="878400" cy="0"/>
          </a:xfrm>
          <a:prstGeom prst="straightConnector1">
            <a:avLst/>
          </a:prstGeom>
          <a:noFill/>
          <a:ln w="9525" cap="flat" cmpd="sng">
            <a:solidFill>
              <a:schemeClr val="accent1"/>
            </a:solidFill>
            <a:prstDash val="solid"/>
            <a:miter lim="800000"/>
            <a:headEnd type="triangle" w="med" len="med"/>
            <a:tailEnd type="triangle" w="med" len="med"/>
          </a:ln>
        </p:spPr>
      </p:cxnSp>
      <p:pic>
        <p:nvPicPr>
          <p:cNvPr id="301" name="Google Shape;301;g3925a2ce538_0_6" title="schedule-line-icon-concept-vector-linear-illustration-sign-symbol-132543546.png"/>
          <p:cNvPicPr preferRelativeResize="0"/>
          <p:nvPr/>
        </p:nvPicPr>
        <p:blipFill>
          <a:blip r:embed="rId5">
            <a:alphaModFix/>
          </a:blip>
          <a:stretch>
            <a:fillRect/>
          </a:stretch>
        </p:blipFill>
        <p:spPr>
          <a:xfrm>
            <a:off x="9381750" y="1850475"/>
            <a:ext cx="2275876" cy="2275876"/>
          </a:xfrm>
          <a:prstGeom prst="rect">
            <a:avLst/>
          </a:prstGeom>
          <a:noFill/>
          <a:ln>
            <a:noFill/>
          </a:ln>
        </p:spPr>
      </p:pic>
      <p:cxnSp>
        <p:nvCxnSpPr>
          <p:cNvPr id="302" name="Google Shape;302;g3925a2ce538_0_6"/>
          <p:cNvCxnSpPr/>
          <p:nvPr/>
        </p:nvCxnSpPr>
        <p:spPr>
          <a:xfrm>
            <a:off x="8654723" y="2988404"/>
            <a:ext cx="878400" cy="0"/>
          </a:xfrm>
          <a:prstGeom prst="straightConnector1">
            <a:avLst/>
          </a:prstGeom>
          <a:noFill/>
          <a:ln w="9525" cap="flat" cmpd="sng">
            <a:solidFill>
              <a:schemeClr val="accent1"/>
            </a:solidFill>
            <a:prstDash val="solid"/>
            <a:miter lim="800000"/>
            <a:headEnd type="triangle" w="med" len="med"/>
            <a:tailEnd type="triangle" w="med" len="med"/>
          </a:ln>
        </p:spPr>
      </p:cxn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grpSp>
        <p:nvGrpSpPr>
          <p:cNvPr id="99" name="Google Shape;99;p2"/>
          <p:cNvGrpSpPr/>
          <p:nvPr/>
        </p:nvGrpSpPr>
        <p:grpSpPr>
          <a:xfrm>
            <a:off x="5249924" y="290295"/>
            <a:ext cx="4277119" cy="4288876"/>
            <a:chOff x="6321214" y="8020656"/>
            <a:chExt cx="8554237" cy="8577752"/>
          </a:xfrm>
        </p:grpSpPr>
        <p:grpSp>
          <p:nvGrpSpPr>
            <p:cNvPr id="100" name="Google Shape;100;p2"/>
            <p:cNvGrpSpPr/>
            <p:nvPr/>
          </p:nvGrpSpPr>
          <p:grpSpPr>
            <a:xfrm>
              <a:off x="6321214" y="8020656"/>
              <a:ext cx="8554237" cy="8577752"/>
              <a:chOff x="5075223" y="6798676"/>
              <a:chExt cx="8554237" cy="8577752"/>
            </a:xfrm>
          </p:grpSpPr>
          <p:grpSp>
            <p:nvGrpSpPr>
              <p:cNvPr id="101" name="Google Shape;101;p2"/>
              <p:cNvGrpSpPr/>
              <p:nvPr/>
            </p:nvGrpSpPr>
            <p:grpSpPr>
              <a:xfrm>
                <a:off x="5075223" y="6798676"/>
                <a:ext cx="8554237" cy="8577752"/>
                <a:chOff x="5075223" y="6798676"/>
                <a:chExt cx="8554237" cy="8577752"/>
              </a:xfrm>
            </p:grpSpPr>
            <p:pic>
              <p:nvPicPr>
                <p:cNvPr id="102" name="Google Shape;102;p2"/>
                <p:cNvPicPr preferRelativeResize="0"/>
                <p:nvPr/>
              </p:nvPicPr>
              <p:blipFill rotWithShape="1">
                <a:blip r:embed="rId3">
                  <a:alphaModFix/>
                </a:blip>
                <a:srcRect l="73729" t="34832" r="-531" b="42146"/>
                <a:stretch/>
              </p:blipFill>
              <p:spPr>
                <a:xfrm>
                  <a:off x="5231893" y="10442298"/>
                  <a:ext cx="1749934" cy="1618636"/>
                </a:xfrm>
                <a:prstGeom prst="rect">
                  <a:avLst/>
                </a:prstGeom>
                <a:noFill/>
                <a:ln>
                  <a:noFill/>
                </a:ln>
              </p:spPr>
            </p:pic>
            <p:pic>
              <p:nvPicPr>
                <p:cNvPr id="103" name="Google Shape;103;p2"/>
                <p:cNvPicPr preferRelativeResize="0"/>
                <p:nvPr/>
              </p:nvPicPr>
              <p:blipFill rotWithShape="1">
                <a:blip r:embed="rId3">
                  <a:alphaModFix/>
                </a:blip>
                <a:srcRect t="53745" b="5235"/>
                <a:stretch/>
              </p:blipFill>
              <p:spPr>
                <a:xfrm>
                  <a:off x="6042019" y="12492218"/>
                  <a:ext cx="6528846" cy="2884210"/>
                </a:xfrm>
                <a:prstGeom prst="rect">
                  <a:avLst/>
                </a:prstGeom>
                <a:noFill/>
                <a:ln>
                  <a:noFill/>
                </a:ln>
              </p:spPr>
            </p:pic>
            <p:sp>
              <p:nvSpPr>
                <p:cNvPr id="104" name="Google Shape;104;p2"/>
                <p:cNvSpPr/>
                <p:nvPr/>
              </p:nvSpPr>
              <p:spPr>
                <a:xfrm>
                  <a:off x="6230017" y="12057175"/>
                  <a:ext cx="6209370" cy="2591261"/>
                </a:xfrm>
                <a:custGeom>
                  <a:avLst/>
                  <a:gdLst/>
                  <a:ahLst/>
                  <a:cxnLst/>
                  <a:rect l="l" t="t" r="r" b="b"/>
                  <a:pathLst>
                    <a:path w="6945368" h="2898402" extrusionOk="0">
                      <a:moveTo>
                        <a:pt x="849821" y="0"/>
                      </a:moveTo>
                      <a:lnTo>
                        <a:pt x="11682" y="965200"/>
                      </a:lnTo>
                      <a:cubicBezTo>
                        <a:pt x="-77211" y="1291167"/>
                        <a:pt x="360517" y="2829983"/>
                        <a:pt x="670285" y="2896508"/>
                      </a:cubicBezTo>
                      <a:cubicBezTo>
                        <a:pt x="980053" y="2963033"/>
                        <a:pt x="1540117" y="1254281"/>
                        <a:pt x="1870292" y="1364348"/>
                      </a:cubicBezTo>
                      <a:cubicBezTo>
                        <a:pt x="2056545" y="1711481"/>
                        <a:pt x="2498483" y="2417538"/>
                        <a:pt x="2823667" y="2537280"/>
                      </a:cubicBezTo>
                      <a:cubicBezTo>
                        <a:pt x="3148851" y="2657022"/>
                        <a:pt x="3313438" y="2260600"/>
                        <a:pt x="3821400" y="2082800"/>
                      </a:cubicBezTo>
                      <a:lnTo>
                        <a:pt x="4851879" y="2226134"/>
                      </a:lnTo>
                      <a:lnTo>
                        <a:pt x="5366139" y="1781625"/>
                      </a:lnTo>
                      <a:lnTo>
                        <a:pt x="6628766" y="962481"/>
                      </a:lnTo>
                      <a:lnTo>
                        <a:pt x="6945368" y="152400"/>
                      </a:lnTo>
                      <a:lnTo>
                        <a:pt x="849821" y="0"/>
                      </a:lnTo>
                      <a:close/>
                    </a:path>
                  </a:pathLst>
                </a:cu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05" name="Google Shape;105;p2"/>
                <p:cNvPicPr preferRelativeResize="0"/>
                <p:nvPr/>
              </p:nvPicPr>
              <p:blipFill rotWithShape="1">
                <a:blip r:embed="rId3">
                  <a:alphaModFix/>
                </a:blip>
                <a:srcRect r="73571" b="71831"/>
                <a:stretch/>
              </p:blipFill>
              <p:spPr>
                <a:xfrm>
                  <a:off x="11903940" y="9671795"/>
                  <a:ext cx="1725520" cy="1980593"/>
                </a:xfrm>
                <a:prstGeom prst="rect">
                  <a:avLst/>
                </a:prstGeom>
                <a:noFill/>
                <a:ln>
                  <a:noFill/>
                </a:ln>
              </p:spPr>
            </p:pic>
            <p:pic>
              <p:nvPicPr>
                <p:cNvPr id="106" name="Google Shape;106;p2"/>
                <p:cNvPicPr preferRelativeResize="0"/>
                <p:nvPr/>
              </p:nvPicPr>
              <p:blipFill rotWithShape="1">
                <a:blip r:embed="rId3">
                  <a:alphaModFix/>
                </a:blip>
                <a:srcRect l="25151" r="57022" b="71274"/>
                <a:stretch/>
              </p:blipFill>
              <p:spPr>
                <a:xfrm flipH="1">
                  <a:off x="8658672" y="6798676"/>
                  <a:ext cx="1163893" cy="2019737"/>
                </a:xfrm>
                <a:prstGeom prst="rect">
                  <a:avLst/>
                </a:prstGeom>
                <a:noFill/>
                <a:ln>
                  <a:noFill/>
                </a:ln>
              </p:spPr>
            </p:pic>
            <p:pic>
              <p:nvPicPr>
                <p:cNvPr id="107" name="Google Shape;107;p2"/>
                <p:cNvPicPr preferRelativeResize="0"/>
                <p:nvPr/>
              </p:nvPicPr>
              <p:blipFill rotWithShape="1">
                <a:blip r:embed="rId3">
                  <a:alphaModFix/>
                </a:blip>
                <a:srcRect t="53745" r="79910" b="5235"/>
                <a:stretch/>
              </p:blipFill>
              <p:spPr>
                <a:xfrm>
                  <a:off x="5421366" y="12336495"/>
                  <a:ext cx="1311648" cy="2884210"/>
                </a:xfrm>
                <a:prstGeom prst="rect">
                  <a:avLst/>
                </a:prstGeom>
                <a:noFill/>
                <a:ln>
                  <a:noFill/>
                </a:ln>
              </p:spPr>
            </p:pic>
            <p:pic>
              <p:nvPicPr>
                <p:cNvPr id="108" name="Google Shape;108;p2"/>
                <p:cNvPicPr preferRelativeResize="0"/>
                <p:nvPr/>
              </p:nvPicPr>
              <p:blipFill rotWithShape="1">
                <a:blip r:embed="rId3">
                  <a:alphaModFix/>
                </a:blip>
                <a:srcRect l="59164" r="19743" b="78253"/>
                <a:stretch/>
              </p:blipFill>
              <p:spPr>
                <a:xfrm>
                  <a:off x="11495996" y="8053907"/>
                  <a:ext cx="1377103" cy="1529011"/>
                </a:xfrm>
                <a:prstGeom prst="rect">
                  <a:avLst/>
                </a:prstGeom>
                <a:noFill/>
                <a:ln>
                  <a:noFill/>
                </a:ln>
              </p:spPr>
            </p:pic>
            <p:sp>
              <p:nvSpPr>
                <p:cNvPr id="109" name="Google Shape;109;p2"/>
                <p:cNvSpPr txBox="1"/>
                <p:nvPr/>
              </p:nvSpPr>
              <p:spPr>
                <a:xfrm>
                  <a:off x="5075223" y="7501176"/>
                  <a:ext cx="165097" cy="88051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pic>
              <p:nvPicPr>
                <p:cNvPr id="110" name="Google Shape;110;p2"/>
                <p:cNvPicPr preferRelativeResize="0"/>
                <p:nvPr/>
              </p:nvPicPr>
              <p:blipFill rotWithShape="1">
                <a:blip r:embed="rId3">
                  <a:alphaModFix/>
                </a:blip>
                <a:srcRect l="80034" t="1" r="4587" b="73142"/>
                <a:stretch/>
              </p:blipFill>
              <p:spPr>
                <a:xfrm>
                  <a:off x="7319873" y="7109426"/>
                  <a:ext cx="1003976" cy="1888372"/>
                </a:xfrm>
                <a:prstGeom prst="rect">
                  <a:avLst/>
                </a:prstGeom>
                <a:noFill/>
                <a:ln>
                  <a:noFill/>
                </a:ln>
              </p:spPr>
            </p:pic>
            <p:sp>
              <p:nvSpPr>
                <p:cNvPr id="111" name="Google Shape;111;p2"/>
                <p:cNvSpPr/>
                <p:nvPr/>
              </p:nvSpPr>
              <p:spPr>
                <a:xfrm>
                  <a:off x="5100153" y="8829539"/>
                  <a:ext cx="1350633" cy="1894923"/>
                </a:xfrm>
                <a:custGeom>
                  <a:avLst/>
                  <a:gdLst/>
                  <a:ahLst/>
                  <a:cxnLst/>
                  <a:rect l="l" t="t" r="r" b="b"/>
                  <a:pathLst>
                    <a:path w="1350633" h="1894923" extrusionOk="0">
                      <a:moveTo>
                        <a:pt x="0" y="0"/>
                      </a:moveTo>
                      <a:lnTo>
                        <a:pt x="846665" y="80635"/>
                      </a:lnTo>
                      <a:lnTo>
                        <a:pt x="1007935" y="1149049"/>
                      </a:lnTo>
                      <a:lnTo>
                        <a:pt x="1350633" y="1451431"/>
                      </a:lnTo>
                      <a:lnTo>
                        <a:pt x="846665" y="1653018"/>
                      </a:lnTo>
                      <a:lnTo>
                        <a:pt x="40317" y="1894923"/>
                      </a:lnTo>
                      <a:lnTo>
                        <a:pt x="0" y="0"/>
                      </a:lnTo>
                      <a:close/>
                    </a:path>
                  </a:pathLst>
                </a:cu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grpSp>
            <p:nvGrpSpPr>
              <p:cNvPr id="112" name="Google Shape;112;p2"/>
              <p:cNvGrpSpPr/>
              <p:nvPr/>
            </p:nvGrpSpPr>
            <p:grpSpPr>
              <a:xfrm>
                <a:off x="7277277" y="9068125"/>
                <a:ext cx="4713336" cy="4269356"/>
                <a:chOff x="8399970" y="7388785"/>
                <a:chExt cx="2716853" cy="2460935"/>
              </a:xfrm>
            </p:grpSpPr>
            <p:pic>
              <p:nvPicPr>
                <p:cNvPr id="113" name="Google Shape;113;p2"/>
                <p:cNvPicPr preferRelativeResize="0"/>
                <p:nvPr/>
              </p:nvPicPr>
              <p:blipFill rotWithShape="1">
                <a:blip r:embed="rId4">
                  <a:alphaModFix/>
                </a:blip>
                <a:srcRect l="49882" t="31652" r="29803" b="51947"/>
                <a:stretch/>
              </p:blipFill>
              <p:spPr>
                <a:xfrm>
                  <a:off x="8847919" y="9122794"/>
                  <a:ext cx="1274375" cy="726926"/>
                </a:xfrm>
                <a:prstGeom prst="rect">
                  <a:avLst/>
                </a:prstGeom>
                <a:noFill/>
                <a:ln>
                  <a:noFill/>
                </a:ln>
              </p:spPr>
            </p:pic>
            <p:pic>
              <p:nvPicPr>
                <p:cNvPr id="114" name="Google Shape;114;p2"/>
                <p:cNvPicPr preferRelativeResize="0"/>
                <p:nvPr/>
              </p:nvPicPr>
              <p:blipFill rotWithShape="1">
                <a:blip r:embed="rId4">
                  <a:alphaModFix/>
                </a:blip>
                <a:srcRect l="73861" t="69843" r="5699" b="9569"/>
                <a:stretch/>
              </p:blipFill>
              <p:spPr>
                <a:xfrm>
                  <a:off x="8399970" y="8210385"/>
                  <a:ext cx="1282348" cy="912409"/>
                </a:xfrm>
                <a:prstGeom prst="rect">
                  <a:avLst/>
                </a:prstGeom>
                <a:noFill/>
                <a:ln>
                  <a:noFill/>
                </a:ln>
              </p:spPr>
            </p:pic>
            <p:pic>
              <p:nvPicPr>
                <p:cNvPr id="115" name="Google Shape;115;p2"/>
                <p:cNvPicPr preferRelativeResize="0"/>
                <p:nvPr/>
              </p:nvPicPr>
              <p:blipFill rotWithShape="1">
                <a:blip r:embed="rId4">
                  <a:alphaModFix/>
                </a:blip>
                <a:srcRect l="28781" t="49300" r="50029" b="30685"/>
                <a:stretch/>
              </p:blipFill>
              <p:spPr>
                <a:xfrm>
                  <a:off x="9787486" y="8235810"/>
                  <a:ext cx="1329337" cy="886984"/>
                </a:xfrm>
                <a:prstGeom prst="rect">
                  <a:avLst/>
                </a:prstGeom>
                <a:noFill/>
                <a:ln>
                  <a:noFill/>
                </a:ln>
              </p:spPr>
            </p:pic>
            <p:pic>
              <p:nvPicPr>
                <p:cNvPr id="116" name="Google Shape;116;p2"/>
                <p:cNvPicPr preferRelativeResize="0"/>
                <p:nvPr/>
              </p:nvPicPr>
              <p:blipFill rotWithShape="1">
                <a:blip r:embed="rId4">
                  <a:alphaModFix/>
                </a:blip>
                <a:srcRect l="7315" t="30161" r="72378" b="51757"/>
                <a:stretch/>
              </p:blipFill>
              <p:spPr>
                <a:xfrm>
                  <a:off x="9404471" y="7388785"/>
                  <a:ext cx="1273909" cy="801441"/>
                </a:xfrm>
                <a:prstGeom prst="rect">
                  <a:avLst/>
                </a:prstGeom>
                <a:noFill/>
                <a:ln>
                  <a:noFill/>
                </a:ln>
              </p:spPr>
            </p:pic>
          </p:grpSp>
        </p:grpSp>
        <p:pic>
          <p:nvPicPr>
            <p:cNvPr id="117" name="Google Shape;117;p2"/>
            <p:cNvPicPr preferRelativeResize="0"/>
            <p:nvPr/>
          </p:nvPicPr>
          <p:blipFill rotWithShape="1">
            <a:blip r:embed="rId5">
              <a:alphaModFix/>
            </a:blip>
            <a:srcRect l="71585" b="60394"/>
            <a:stretch/>
          </p:blipFill>
          <p:spPr>
            <a:xfrm>
              <a:off x="11220579" y="8213364"/>
              <a:ext cx="1476046" cy="2139694"/>
            </a:xfrm>
            <a:prstGeom prst="rect">
              <a:avLst/>
            </a:prstGeom>
            <a:noFill/>
            <a:ln>
              <a:noFill/>
            </a:ln>
          </p:spPr>
        </p:pic>
        <p:pic>
          <p:nvPicPr>
            <p:cNvPr id="118" name="Google Shape;118;p2"/>
            <p:cNvPicPr preferRelativeResize="0"/>
            <p:nvPr/>
          </p:nvPicPr>
          <p:blipFill rotWithShape="1">
            <a:blip r:embed="rId6">
              <a:alphaModFix/>
            </a:blip>
            <a:srcRect l="19080" r="47163" b="77218"/>
            <a:stretch/>
          </p:blipFill>
          <p:spPr>
            <a:xfrm>
              <a:off x="13031986" y="12836879"/>
              <a:ext cx="1811311" cy="1235893"/>
            </a:xfrm>
            <a:prstGeom prst="rect">
              <a:avLst/>
            </a:prstGeom>
            <a:noFill/>
            <a:ln>
              <a:noFill/>
            </a:ln>
          </p:spPr>
        </p:pic>
        <p:pic>
          <p:nvPicPr>
            <p:cNvPr id="119" name="Google Shape;119;p2"/>
            <p:cNvPicPr preferRelativeResize="0"/>
            <p:nvPr/>
          </p:nvPicPr>
          <p:blipFill rotWithShape="1">
            <a:blip r:embed="rId3">
              <a:alphaModFix/>
            </a:blip>
            <a:srcRect t="26233" r="73571" b="47529"/>
            <a:stretch/>
          </p:blipFill>
          <p:spPr>
            <a:xfrm>
              <a:off x="6654316" y="9747980"/>
              <a:ext cx="1725520" cy="1844582"/>
            </a:xfrm>
            <a:prstGeom prst="rect">
              <a:avLst/>
            </a:prstGeom>
            <a:noFill/>
            <a:ln>
              <a:noFill/>
            </a:ln>
          </p:spPr>
        </p:pic>
        <p:sp>
          <p:nvSpPr>
            <p:cNvPr id="120" name="Google Shape;120;p2"/>
            <p:cNvSpPr/>
            <p:nvPr/>
          </p:nvSpPr>
          <p:spPr>
            <a:xfrm>
              <a:off x="12813604" y="13302154"/>
              <a:ext cx="502308" cy="653964"/>
            </a:xfrm>
            <a:custGeom>
              <a:avLst/>
              <a:gdLst/>
              <a:ahLst/>
              <a:cxnLst/>
              <a:rect l="l" t="t" r="r" b="b"/>
              <a:pathLst>
                <a:path w="502308" h="653964" extrusionOk="0">
                  <a:moveTo>
                    <a:pt x="0" y="0"/>
                  </a:moveTo>
                  <a:lnTo>
                    <a:pt x="473875" y="18955"/>
                  </a:lnTo>
                  <a:lnTo>
                    <a:pt x="502308" y="274854"/>
                  </a:lnTo>
                  <a:lnTo>
                    <a:pt x="104252" y="653964"/>
                  </a:lnTo>
                  <a:lnTo>
                    <a:pt x="0" y="0"/>
                  </a:lnTo>
                  <a:close/>
                </a:path>
              </a:pathLst>
            </a:cu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sp>
        <p:nvSpPr>
          <p:cNvPr id="121" name="Google Shape;121;p2"/>
          <p:cNvSpPr txBox="1"/>
          <p:nvPr/>
        </p:nvSpPr>
        <p:spPr>
          <a:xfrm>
            <a:off x="1971209" y="1991717"/>
            <a:ext cx="2690700" cy="20010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rgbClr val="1F1F1F"/>
                </a:solidFill>
                <a:latin typeface="Calibri"/>
                <a:ea typeface="Calibri"/>
                <a:cs typeface="Calibri"/>
                <a:sym typeface="Calibri"/>
              </a:rPr>
              <a:t>Tapping my feet? Oh really?... Ouch, it bothers you…</a:t>
            </a:r>
            <a:endParaRPr sz="1400" b="0" i="0" u="none" strike="noStrike" cap="none">
              <a:solidFill>
                <a:srgbClr val="1F1F1F"/>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1F1F1F"/>
              </a:solidFill>
              <a:latin typeface="Calibri"/>
              <a:ea typeface="Calibri"/>
              <a:cs typeface="Calibri"/>
              <a:sym typeface="Calibri"/>
            </a:endParaRPr>
          </a:p>
          <a:p>
            <a:pPr marL="0" marR="38100" lvl="0" indent="0" algn="l" rtl="0">
              <a:lnSpc>
                <a:spcPct val="128571"/>
              </a:lnSpc>
              <a:spcBef>
                <a:spcPts val="0"/>
              </a:spcBef>
              <a:spcAft>
                <a:spcPts val="0"/>
              </a:spcAft>
              <a:buClr>
                <a:schemeClr val="dk1"/>
              </a:buClr>
              <a:buSzPts val="1100"/>
              <a:buFont typeface="Arial"/>
              <a:buNone/>
            </a:pPr>
            <a:r>
              <a:rPr lang="en-US" sz="1400" b="0" i="0" u="none" strike="noStrike" cap="none">
                <a:solidFill>
                  <a:srgbClr val="1F1F1F"/>
                </a:solidFill>
                <a:latin typeface="Calibri"/>
                <a:ea typeface="Calibri"/>
                <a:cs typeface="Calibri"/>
                <a:sym typeface="Calibri"/>
              </a:rPr>
              <a:t>Yes, I learn my lessons at home balancing on the edges of the tiles.</a:t>
            </a:r>
            <a:endParaRPr sz="1400" b="0" i="0" u="none" strike="noStrike" cap="none">
              <a:solidFill>
                <a:srgbClr val="1F1F1F"/>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1400" b="0" i="1"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1400" b="0" i="1" u="none" strike="noStrike" cap="none">
              <a:solidFill>
                <a:schemeClr val="dk1"/>
              </a:solidFill>
              <a:latin typeface="Calibri"/>
              <a:ea typeface="Calibri"/>
              <a:cs typeface="Calibri"/>
              <a:sym typeface="Calibri"/>
            </a:endParaRPr>
          </a:p>
        </p:txBody>
      </p:sp>
      <p:sp>
        <p:nvSpPr>
          <p:cNvPr id="122" name="Google Shape;122;p2"/>
          <p:cNvSpPr/>
          <p:nvPr/>
        </p:nvSpPr>
        <p:spPr>
          <a:xfrm>
            <a:off x="1588151" y="1557884"/>
            <a:ext cx="3129140" cy="2360403"/>
          </a:xfrm>
          <a:prstGeom prst="wedgeEllipseCallout">
            <a:avLst>
              <a:gd name="adj1" fmla="val 77504"/>
              <a:gd name="adj2" fmla="val -52239"/>
            </a:avLst>
          </a:prstGeom>
          <a:noFill/>
          <a:ln w="9525" cap="flat" cmpd="sng">
            <a:solidFill>
              <a:srgbClr val="7F7F7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23" name="Google Shape;123;p2"/>
          <p:cNvSpPr/>
          <p:nvPr/>
        </p:nvSpPr>
        <p:spPr>
          <a:xfrm flipH="1">
            <a:off x="9734326" y="944009"/>
            <a:ext cx="2313247" cy="1600438"/>
          </a:xfrm>
          <a:prstGeom prst="wedgeEllipseCallout">
            <a:avLst>
              <a:gd name="adj1" fmla="val 56815"/>
              <a:gd name="adj2" fmla="val 63092"/>
            </a:avLst>
          </a:prstGeom>
          <a:noFill/>
          <a:ln w="9525" cap="flat" cmpd="sng">
            <a:solidFill>
              <a:srgbClr val="7F7F7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24" name="Google Shape;124;p2"/>
          <p:cNvSpPr txBox="1"/>
          <p:nvPr/>
        </p:nvSpPr>
        <p:spPr>
          <a:xfrm>
            <a:off x="2875604" y="4709777"/>
            <a:ext cx="2897400" cy="2678100"/>
          </a:xfrm>
          <a:prstGeom prst="rect">
            <a:avLst/>
          </a:prstGeom>
          <a:noFill/>
          <a:ln>
            <a:noFill/>
          </a:ln>
        </p:spPr>
        <p:txBody>
          <a:bodyPr spcFirstLastPara="1" wrap="square" lIns="91425" tIns="45700" rIns="91425" bIns="45700" anchor="t" anchorCtr="0">
            <a:spAutoFit/>
          </a:bodyPr>
          <a:lstStyle/>
          <a:p>
            <a:pPr marL="0" marR="38100" lvl="0" indent="0" algn="l" rtl="0">
              <a:lnSpc>
                <a:spcPct val="128571"/>
              </a:lnSpc>
              <a:spcBef>
                <a:spcPts val="0"/>
              </a:spcBef>
              <a:spcAft>
                <a:spcPts val="0"/>
              </a:spcAft>
              <a:buClr>
                <a:schemeClr val="dk1"/>
              </a:buClr>
              <a:buSzPts val="1100"/>
              <a:buFont typeface="Arial"/>
              <a:buNone/>
            </a:pPr>
            <a:r>
              <a:rPr lang="en-US" sz="1400" b="0" i="0" u="none" strike="noStrike" cap="none">
                <a:solidFill>
                  <a:srgbClr val="1F1F1F"/>
                </a:solidFill>
                <a:latin typeface="Calibri"/>
                <a:ea typeface="Calibri"/>
                <a:cs typeface="Calibri"/>
                <a:sym typeface="Calibri"/>
              </a:rPr>
              <a:t>Now that we can choose our own workplace, I can work much more quietly, the feeling that the teacher is not constantly looking over my shoulder, and the environment of the quiet hallway makes me dare to think more freely.</a:t>
            </a:r>
            <a:endParaRPr sz="1400" b="0" i="0" u="none" strike="noStrike" cap="none">
              <a:solidFill>
                <a:srgbClr val="1F1F1F"/>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1400" b="0" i="1"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1400" b="0" i="1"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1400" b="0" i="1" u="none" strike="noStrike" cap="none">
              <a:solidFill>
                <a:schemeClr val="dk1"/>
              </a:solidFill>
              <a:latin typeface="Calibri"/>
              <a:ea typeface="Calibri"/>
              <a:cs typeface="Calibri"/>
              <a:sym typeface="Calibri"/>
            </a:endParaRPr>
          </a:p>
        </p:txBody>
      </p:sp>
      <p:sp>
        <p:nvSpPr>
          <p:cNvPr id="125" name="Google Shape;125;p2"/>
          <p:cNvSpPr txBox="1"/>
          <p:nvPr/>
        </p:nvSpPr>
        <p:spPr>
          <a:xfrm>
            <a:off x="9908609" y="1401536"/>
            <a:ext cx="2294400" cy="2001000"/>
          </a:xfrm>
          <a:prstGeom prst="rect">
            <a:avLst/>
          </a:prstGeom>
          <a:noFill/>
          <a:ln>
            <a:noFill/>
          </a:ln>
        </p:spPr>
        <p:txBody>
          <a:bodyPr spcFirstLastPara="1" wrap="square" lIns="91425" tIns="45700" rIns="91425" bIns="45700" anchor="t" anchorCtr="0">
            <a:spAutoFit/>
          </a:bodyPr>
          <a:lstStyle/>
          <a:p>
            <a:pPr marL="0" marR="38100" lvl="0" indent="0" algn="l" rtl="0">
              <a:lnSpc>
                <a:spcPct val="128571"/>
              </a:lnSpc>
              <a:spcBef>
                <a:spcPts val="0"/>
              </a:spcBef>
              <a:spcAft>
                <a:spcPts val="0"/>
              </a:spcAft>
              <a:buClr>
                <a:schemeClr val="dk1"/>
              </a:buClr>
              <a:buSzPts val="1100"/>
              <a:buFont typeface="Arial"/>
              <a:buNone/>
            </a:pPr>
            <a:r>
              <a:rPr lang="en-US" sz="1400" b="0" i="0" u="none" strike="noStrike" cap="none">
                <a:solidFill>
                  <a:srgbClr val="1F1F1F"/>
                </a:solidFill>
                <a:latin typeface="Calibri"/>
                <a:ea typeface="Calibri"/>
                <a:cs typeface="Calibri"/>
                <a:sym typeface="Calibri"/>
              </a:rPr>
              <a:t>I understand it much better now that we can look at it together…</a:t>
            </a:r>
            <a:endParaRPr sz="1400" b="0" i="0" u="none" strike="noStrike" cap="none">
              <a:solidFill>
                <a:srgbClr val="1F1F1F"/>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1400" b="0" i="1"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1400" b="0" i="1"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1400" b="0" i="1"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1400" b="0" i="1"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1400" b="0" i="1" u="none" strike="noStrike" cap="none">
              <a:solidFill>
                <a:schemeClr val="dk1"/>
              </a:solidFill>
              <a:latin typeface="Calibri"/>
              <a:ea typeface="Calibri"/>
              <a:cs typeface="Calibri"/>
              <a:sym typeface="Calibri"/>
            </a:endParaRPr>
          </a:p>
        </p:txBody>
      </p:sp>
      <p:sp>
        <p:nvSpPr>
          <p:cNvPr id="126" name="Google Shape;126;p2"/>
          <p:cNvSpPr/>
          <p:nvPr/>
        </p:nvSpPr>
        <p:spPr>
          <a:xfrm flipH="1">
            <a:off x="2031400" y="4485651"/>
            <a:ext cx="4199100" cy="2295600"/>
          </a:xfrm>
          <a:prstGeom prst="wedgeEllipseCallout">
            <a:avLst>
              <a:gd name="adj1" fmla="val -53504"/>
              <a:gd name="adj2" fmla="val -72262"/>
            </a:avLst>
          </a:prstGeom>
          <a:noFill/>
          <a:ln w="9525" cap="flat" cmpd="sng">
            <a:solidFill>
              <a:srgbClr val="7F7F7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07"/>
        <p:cNvGrpSpPr/>
        <p:nvPr/>
      </p:nvGrpSpPr>
      <p:grpSpPr>
        <a:xfrm>
          <a:off x="0" y="0"/>
          <a:ext cx="0" cy="0"/>
          <a:chOff x="0" y="0"/>
          <a:chExt cx="0" cy="0"/>
        </a:xfrm>
      </p:grpSpPr>
      <p:sp>
        <p:nvSpPr>
          <p:cNvPr id="308" name="Google Shape;308;g3925a2ce538_0_23"/>
          <p:cNvSpPr txBox="1"/>
          <p:nvPr/>
        </p:nvSpPr>
        <p:spPr>
          <a:xfrm>
            <a:off x="527326" y="480416"/>
            <a:ext cx="4044600" cy="50796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endParaRPr sz="36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600"/>
              <a:buFont typeface="Arial"/>
              <a:buNone/>
            </a:pPr>
            <a:endParaRPr sz="36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600"/>
              <a:buFont typeface="Arial"/>
              <a:buNone/>
            </a:pPr>
            <a:endParaRPr sz="36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600"/>
              <a:buFont typeface="Arial"/>
              <a:buNone/>
            </a:pPr>
            <a:endParaRPr sz="36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600"/>
              <a:buFont typeface="Arial"/>
              <a:buNone/>
            </a:pPr>
            <a:r>
              <a:rPr lang="en-US" sz="3600" b="1" i="1">
                <a:solidFill>
                  <a:schemeClr val="dk1"/>
                </a:solidFill>
                <a:latin typeface="Calibri"/>
                <a:ea typeface="Calibri"/>
                <a:cs typeface="Calibri"/>
                <a:sym typeface="Calibri"/>
              </a:rPr>
              <a:t>Time-space issue</a:t>
            </a:r>
            <a:endParaRPr sz="36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600"/>
              <a:buFont typeface="Arial"/>
              <a:buNone/>
            </a:pPr>
            <a:endParaRPr sz="360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600"/>
              <a:buFont typeface="Arial"/>
              <a:buNone/>
            </a:pPr>
            <a:r>
              <a:rPr lang="en-US" sz="3600">
                <a:solidFill>
                  <a:schemeClr val="dk1"/>
                </a:solidFill>
                <a:latin typeface="Calibri"/>
                <a:ea typeface="Calibri"/>
                <a:cs typeface="Calibri"/>
                <a:sym typeface="Calibri"/>
              </a:rPr>
              <a:t>Switch learning environment</a:t>
            </a:r>
            <a:r>
              <a:rPr lang="en-US" sz="3600" b="1">
                <a:solidFill>
                  <a:schemeClr val="dk1"/>
                </a:solidFill>
                <a:latin typeface="Calibri"/>
                <a:ea typeface="Calibri"/>
                <a:cs typeface="Calibri"/>
                <a:sym typeface="Calibri"/>
              </a:rPr>
              <a:t> </a:t>
            </a:r>
            <a:endParaRPr sz="3600" b="1"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600"/>
              <a:buFont typeface="Arial"/>
              <a:buNone/>
            </a:pPr>
            <a:endParaRPr sz="3600" b="0" i="0" u="none" strike="noStrike" cap="none">
              <a:solidFill>
                <a:schemeClr val="dk1"/>
              </a:solidFill>
              <a:latin typeface="Calibri"/>
              <a:ea typeface="Calibri"/>
              <a:cs typeface="Calibri"/>
              <a:sym typeface="Calibri"/>
            </a:endParaRPr>
          </a:p>
        </p:txBody>
      </p:sp>
      <p:sp>
        <p:nvSpPr>
          <p:cNvPr id="309" name="Google Shape;309;g3925a2ce538_0_23"/>
          <p:cNvSpPr txBox="1"/>
          <p:nvPr/>
        </p:nvSpPr>
        <p:spPr>
          <a:xfrm>
            <a:off x="1810870" y="4450734"/>
            <a:ext cx="3030000" cy="3693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pic>
        <p:nvPicPr>
          <p:cNvPr id="310" name="Google Shape;310;g3925a2ce538_0_23" descr="88,680 Architecture Man Stock Vectors and Vector Art ..."/>
          <p:cNvPicPr preferRelativeResize="0"/>
          <p:nvPr/>
        </p:nvPicPr>
        <p:blipFill rotWithShape="1">
          <a:blip r:embed="rId3">
            <a:alphaModFix/>
          </a:blip>
          <a:srcRect l="69663" t="50001" r="15167" b="21827"/>
          <a:stretch/>
        </p:blipFill>
        <p:spPr>
          <a:xfrm>
            <a:off x="4674099" y="2122409"/>
            <a:ext cx="968701" cy="1931892"/>
          </a:xfrm>
          <a:prstGeom prst="rect">
            <a:avLst/>
          </a:prstGeom>
          <a:noFill/>
          <a:ln>
            <a:noFill/>
          </a:ln>
        </p:spPr>
      </p:pic>
      <p:pic>
        <p:nvPicPr>
          <p:cNvPr id="311" name="Google Shape;311;g3925a2ce538_0_23"/>
          <p:cNvPicPr preferRelativeResize="0"/>
          <p:nvPr/>
        </p:nvPicPr>
        <p:blipFill rotWithShape="1">
          <a:blip r:embed="rId4">
            <a:alphaModFix/>
          </a:blip>
          <a:srcRect l="50949" t="5869" r="25521" b="70124"/>
          <a:stretch/>
        </p:blipFill>
        <p:spPr>
          <a:xfrm>
            <a:off x="6601663" y="2194449"/>
            <a:ext cx="2275879" cy="1931895"/>
          </a:xfrm>
          <a:prstGeom prst="rect">
            <a:avLst/>
          </a:prstGeom>
          <a:noFill/>
          <a:ln>
            <a:noFill/>
          </a:ln>
        </p:spPr>
      </p:pic>
      <p:cxnSp>
        <p:nvCxnSpPr>
          <p:cNvPr id="312" name="Google Shape;312;g3925a2ce538_0_23"/>
          <p:cNvCxnSpPr/>
          <p:nvPr/>
        </p:nvCxnSpPr>
        <p:spPr>
          <a:xfrm>
            <a:off x="5683036" y="3088341"/>
            <a:ext cx="878400" cy="0"/>
          </a:xfrm>
          <a:prstGeom prst="straightConnector1">
            <a:avLst/>
          </a:prstGeom>
          <a:noFill/>
          <a:ln w="9525" cap="flat" cmpd="sng">
            <a:solidFill>
              <a:schemeClr val="accent1"/>
            </a:solidFill>
            <a:prstDash val="solid"/>
            <a:miter lim="800000"/>
            <a:headEnd type="triangle" w="med" len="med"/>
            <a:tailEnd type="triangle" w="med" len="med"/>
          </a:ln>
        </p:spPr>
      </p:cxnSp>
      <p:pic>
        <p:nvPicPr>
          <p:cNvPr id="313" name="Google Shape;313;g3925a2ce538_0_23" title="schedule-line-icon-concept-vector-linear-illustration-sign-symbol-132543546.png"/>
          <p:cNvPicPr preferRelativeResize="0"/>
          <p:nvPr/>
        </p:nvPicPr>
        <p:blipFill>
          <a:blip r:embed="rId5">
            <a:alphaModFix/>
          </a:blip>
          <a:stretch>
            <a:fillRect/>
          </a:stretch>
        </p:blipFill>
        <p:spPr>
          <a:xfrm>
            <a:off x="9381750" y="1850475"/>
            <a:ext cx="2275876" cy="2275876"/>
          </a:xfrm>
          <a:prstGeom prst="rect">
            <a:avLst/>
          </a:prstGeom>
          <a:noFill/>
          <a:ln>
            <a:noFill/>
          </a:ln>
        </p:spPr>
      </p:pic>
      <p:cxnSp>
        <p:nvCxnSpPr>
          <p:cNvPr id="314" name="Google Shape;314;g3925a2ce538_0_23"/>
          <p:cNvCxnSpPr/>
          <p:nvPr/>
        </p:nvCxnSpPr>
        <p:spPr>
          <a:xfrm>
            <a:off x="8654723" y="2988404"/>
            <a:ext cx="878400" cy="0"/>
          </a:xfrm>
          <a:prstGeom prst="straightConnector1">
            <a:avLst/>
          </a:prstGeom>
          <a:noFill/>
          <a:ln w="9525" cap="flat" cmpd="sng">
            <a:solidFill>
              <a:schemeClr val="accent1"/>
            </a:solidFill>
            <a:prstDash val="solid"/>
            <a:miter lim="800000"/>
            <a:headEnd type="triangle" w="med" len="med"/>
            <a:tailEnd type="triangle" w="med" len="med"/>
          </a:ln>
        </p:spPr>
      </p:cxn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19"/>
        <p:cNvGrpSpPr/>
        <p:nvPr/>
      </p:nvGrpSpPr>
      <p:grpSpPr>
        <a:xfrm>
          <a:off x="0" y="0"/>
          <a:ext cx="0" cy="0"/>
          <a:chOff x="0" y="0"/>
          <a:chExt cx="0" cy="0"/>
        </a:xfrm>
      </p:grpSpPr>
      <p:sp>
        <p:nvSpPr>
          <p:cNvPr id="320" name="Google Shape;320;p18"/>
          <p:cNvSpPr txBox="1"/>
          <p:nvPr/>
        </p:nvSpPr>
        <p:spPr>
          <a:xfrm>
            <a:off x="527326" y="480416"/>
            <a:ext cx="11137200" cy="39816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endParaRPr sz="36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600"/>
              <a:buFont typeface="Arial"/>
              <a:buNone/>
            </a:pPr>
            <a:endParaRPr sz="36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600"/>
              <a:buFont typeface="Arial"/>
              <a:buNone/>
            </a:pPr>
            <a:endParaRPr sz="3600" b="0" i="0" u="none" strike="noStrike" cap="none">
              <a:solidFill>
                <a:schemeClr val="dk1"/>
              </a:solidFill>
              <a:latin typeface="Calibri"/>
              <a:ea typeface="Calibri"/>
              <a:cs typeface="Calibri"/>
              <a:sym typeface="Calibri"/>
            </a:endParaRPr>
          </a:p>
          <a:p>
            <a:pPr marL="180340" marR="179705" lvl="0" indent="0" algn="l" rtl="0">
              <a:lnSpc>
                <a:spcPct val="100000"/>
              </a:lnSpc>
              <a:spcBef>
                <a:spcPts val="500"/>
              </a:spcBef>
              <a:spcAft>
                <a:spcPts val="0"/>
              </a:spcAft>
              <a:buClr>
                <a:srgbClr val="000000"/>
              </a:buClr>
              <a:buSzPts val="3600"/>
              <a:buFont typeface="Arial"/>
              <a:buNone/>
            </a:pPr>
            <a:r>
              <a:rPr lang="en-US" sz="3600" b="0" i="0" u="none" strike="noStrike" cap="none">
                <a:solidFill>
                  <a:srgbClr val="000000"/>
                </a:solidFill>
                <a:latin typeface="Calibri"/>
                <a:ea typeface="Calibri"/>
                <a:cs typeface="Calibri"/>
                <a:sym typeface="Calibri"/>
              </a:rPr>
              <a:t>What is on your </a:t>
            </a:r>
            <a:r>
              <a:rPr lang="en-US" sz="3600" b="0" i="1" u="none" strike="noStrike" cap="none">
                <a:solidFill>
                  <a:srgbClr val="000000"/>
                </a:solidFill>
                <a:latin typeface="Calibri"/>
                <a:ea typeface="Calibri"/>
                <a:cs typeface="Calibri"/>
                <a:sym typeface="Calibri"/>
              </a:rPr>
              <a:t>rider</a:t>
            </a:r>
            <a:r>
              <a:rPr lang="en-US" sz="3600" b="0" i="0" u="none" strike="noStrike" cap="none">
                <a:solidFill>
                  <a:srgbClr val="000000"/>
                </a:solidFill>
                <a:latin typeface="Calibri"/>
                <a:ea typeface="Calibri"/>
                <a:cs typeface="Calibri"/>
                <a:sym typeface="Calibri"/>
              </a:rPr>
              <a:t>?</a:t>
            </a:r>
            <a:br>
              <a:rPr lang="en-US" sz="3600" b="0" i="0" u="none" strike="noStrike" cap="none">
                <a:solidFill>
                  <a:srgbClr val="000000"/>
                </a:solidFill>
                <a:latin typeface="Calibri"/>
                <a:ea typeface="Calibri"/>
                <a:cs typeface="Calibri"/>
                <a:sym typeface="Calibri"/>
              </a:rPr>
            </a:br>
            <a:endParaRPr sz="3600" b="0" i="0" u="none" strike="noStrike" cap="none">
              <a:solidFill>
                <a:srgbClr val="000000"/>
              </a:solidFill>
              <a:latin typeface="Calibri"/>
              <a:ea typeface="Calibri"/>
              <a:cs typeface="Calibri"/>
              <a:sym typeface="Calibri"/>
            </a:endParaRPr>
          </a:p>
          <a:p>
            <a:pPr marL="180340" marR="179705" lvl="0" indent="0" algn="l" rtl="0">
              <a:lnSpc>
                <a:spcPct val="100000"/>
              </a:lnSpc>
              <a:spcBef>
                <a:spcPts val="1000"/>
              </a:spcBef>
              <a:spcAft>
                <a:spcPts val="0"/>
              </a:spcAft>
              <a:buClr>
                <a:srgbClr val="000000"/>
              </a:buClr>
              <a:buSzPts val="2000"/>
              <a:buFont typeface="Arial"/>
              <a:buNone/>
            </a:pPr>
            <a:r>
              <a:rPr lang="en-US" sz="2000" b="0" i="0" u="none" strike="noStrike" cap="none">
                <a:solidFill>
                  <a:srgbClr val="000000"/>
                </a:solidFill>
                <a:latin typeface="Calibri"/>
                <a:ea typeface="Calibri"/>
                <a:cs typeface="Calibri"/>
                <a:sym typeface="Calibri"/>
              </a:rPr>
              <a:t>-&gt; Let’s work on it together, questions?</a:t>
            </a:r>
            <a:endParaRPr sz="2000" b="0" i="0" u="none" strike="noStrike" cap="none">
              <a:solidFill>
                <a:schemeClr val="dk1"/>
              </a:solidFill>
              <a:latin typeface="Calibri"/>
              <a:ea typeface="Calibri"/>
              <a:cs typeface="Calibri"/>
              <a:sym typeface="Calibri"/>
            </a:endParaRPr>
          </a:p>
          <a:p>
            <a:pPr marL="0" marR="0" lvl="0" indent="0" algn="l" rtl="0">
              <a:lnSpc>
                <a:spcPct val="100000"/>
              </a:lnSpc>
              <a:spcBef>
                <a:spcPts val="500"/>
              </a:spcBef>
              <a:spcAft>
                <a:spcPts val="0"/>
              </a:spcAft>
              <a:buClr>
                <a:srgbClr val="000000"/>
              </a:buClr>
              <a:buSzPts val="3600"/>
              <a:buFont typeface="Arial"/>
              <a:buNone/>
            </a:pPr>
            <a:endParaRPr sz="3600" b="0" i="0" u="none" strike="noStrike" cap="none">
              <a:solidFill>
                <a:schemeClr val="dk1"/>
              </a:solidFill>
              <a:latin typeface="Calibri"/>
              <a:ea typeface="Calibri"/>
              <a:cs typeface="Calibri"/>
              <a:sym typeface="Calibri"/>
            </a:endParaRPr>
          </a:p>
        </p:txBody>
      </p:sp>
      <p:pic>
        <p:nvPicPr>
          <p:cNvPr id="321" name="Google Shape;321;p18" descr="UHasselt-liggend.jpg"/>
          <p:cNvPicPr preferRelativeResize="0"/>
          <p:nvPr/>
        </p:nvPicPr>
        <p:blipFill rotWithShape="1">
          <a:blip r:embed="rId3">
            <a:alphaModFix/>
          </a:blip>
          <a:srcRect/>
          <a:stretch/>
        </p:blipFill>
        <p:spPr>
          <a:xfrm>
            <a:off x="8390701" y="5694751"/>
            <a:ext cx="3425874" cy="812000"/>
          </a:xfrm>
          <a:prstGeom prst="rect">
            <a:avLst/>
          </a:prstGeom>
          <a:noFill/>
          <a:ln>
            <a:noFill/>
          </a:ln>
        </p:spPr>
      </p:pic>
      <p:sp>
        <p:nvSpPr>
          <p:cNvPr id="322" name="Google Shape;322;p18"/>
          <p:cNvSpPr txBox="1"/>
          <p:nvPr/>
        </p:nvSpPr>
        <p:spPr>
          <a:xfrm>
            <a:off x="694950" y="5185025"/>
            <a:ext cx="3763500" cy="12006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a:solidFill>
                  <a:schemeClr val="dk1"/>
                </a:solidFill>
                <a:latin typeface="Calibri"/>
                <a:ea typeface="Calibri"/>
                <a:cs typeface="Calibri"/>
                <a:sym typeface="Calibri"/>
              </a:rPr>
              <a:t>Ruth Stevens</a:t>
            </a:r>
            <a:endParaRPr sz="180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en-US" sz="1800" u="sng">
                <a:solidFill>
                  <a:schemeClr val="hlink"/>
                </a:solidFill>
                <a:latin typeface="Calibri"/>
                <a:ea typeface="Calibri"/>
                <a:cs typeface="Calibri"/>
                <a:sym typeface="Calibri"/>
                <a:hlinkClick r:id="rId4"/>
              </a:rPr>
              <a:t>Ruth.stevens@uhasselt.be</a:t>
            </a:r>
            <a:endParaRPr sz="180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Calibri"/>
                <a:ea typeface="Calibri"/>
                <a:cs typeface="Calibri"/>
                <a:sym typeface="Calibri"/>
              </a:rPr>
              <a:t>Sanne Balendonck</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en-US" sz="1800" b="0" i="0" u="sng" strike="noStrike" cap="none">
                <a:solidFill>
                  <a:schemeClr val="hlink"/>
                </a:solidFill>
                <a:latin typeface="Calibri"/>
                <a:ea typeface="Calibri"/>
                <a:cs typeface="Calibri"/>
                <a:sym typeface="Calibri"/>
                <a:hlinkClick r:id="rId5"/>
              </a:rPr>
              <a:t>sanne.balendonck@uhasselt.be</a:t>
            </a:r>
            <a:r>
              <a:rPr lang="en-US" sz="1800">
                <a:solidFill>
                  <a:schemeClr val="dk1"/>
                </a:solidFill>
                <a:latin typeface="Calibri"/>
                <a:ea typeface="Calibri"/>
                <a:cs typeface="Calibri"/>
                <a:sym typeface="Calibri"/>
              </a:rPr>
              <a:t> </a:t>
            </a:r>
            <a:endParaRPr sz="1800">
              <a:solidFill>
                <a:schemeClr val="dk1"/>
              </a:solidFill>
              <a:latin typeface="Calibri"/>
              <a:ea typeface="Calibri"/>
              <a:cs typeface="Calibri"/>
              <a:sym typeface="Calibri"/>
            </a:endParaRPr>
          </a:p>
        </p:txBody>
      </p:sp>
      <p:pic>
        <p:nvPicPr>
          <p:cNvPr id="323" name="Google Shape;323;p18" title="JPEG-afbeelding-4A54-B56D-8F-0.jpeg"/>
          <p:cNvPicPr preferRelativeResize="0"/>
          <p:nvPr/>
        </p:nvPicPr>
        <p:blipFill>
          <a:blip r:embed="rId6">
            <a:alphaModFix/>
          </a:blip>
          <a:stretch>
            <a:fillRect/>
          </a:stretch>
        </p:blipFill>
        <p:spPr>
          <a:xfrm>
            <a:off x="8639701" y="648830"/>
            <a:ext cx="2927874" cy="2673749"/>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pic>
        <p:nvPicPr>
          <p:cNvPr id="132" name="Google Shape;132;p3" descr="UGent-studenten onderzochten: zo krijgen leerkrachten een goede start |  Durf Denken"/>
          <p:cNvPicPr preferRelativeResize="0"/>
          <p:nvPr/>
        </p:nvPicPr>
        <p:blipFill rotWithShape="1">
          <a:blip r:embed="rId3">
            <a:alphaModFix/>
          </a:blip>
          <a:srcRect/>
          <a:stretch/>
        </p:blipFill>
        <p:spPr>
          <a:xfrm>
            <a:off x="4203637" y="1819656"/>
            <a:ext cx="4077958" cy="2717800"/>
          </a:xfrm>
          <a:prstGeom prst="rect">
            <a:avLst/>
          </a:prstGeom>
          <a:noFill/>
          <a:ln>
            <a:noFill/>
          </a:ln>
        </p:spPr>
      </p:pic>
      <p:pic>
        <p:nvPicPr>
          <p:cNvPr id="133" name="Google Shape;133;p3" descr="Iedereen Haat Directe Instructie (Maar het Werkt!) | Blogcollectief  Onderzoek Onderwijs"/>
          <p:cNvPicPr preferRelativeResize="0"/>
          <p:nvPr/>
        </p:nvPicPr>
        <p:blipFill rotWithShape="1">
          <a:blip r:embed="rId4">
            <a:alphaModFix/>
          </a:blip>
          <a:srcRect/>
          <a:stretch/>
        </p:blipFill>
        <p:spPr>
          <a:xfrm>
            <a:off x="8429519" y="1819656"/>
            <a:ext cx="3810000" cy="2717800"/>
          </a:xfrm>
          <a:prstGeom prst="rect">
            <a:avLst/>
          </a:prstGeom>
          <a:noFill/>
          <a:ln>
            <a:noFill/>
          </a:ln>
        </p:spPr>
      </p:pic>
      <p:pic>
        <p:nvPicPr>
          <p:cNvPr id="134" name="Google Shape;134;p3" descr="Vergeet de projectoren van vroeger, de techniek vandaag staat veel verder'  - Schoolit"/>
          <p:cNvPicPr preferRelativeResize="0"/>
          <p:nvPr/>
        </p:nvPicPr>
        <p:blipFill rotWithShape="1">
          <a:blip r:embed="rId5">
            <a:alphaModFix/>
          </a:blip>
          <a:srcRect/>
          <a:stretch/>
        </p:blipFill>
        <p:spPr>
          <a:xfrm>
            <a:off x="0" y="1819656"/>
            <a:ext cx="4074812" cy="27178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39"/>
        <p:cNvGrpSpPr/>
        <p:nvPr/>
      </p:nvGrpSpPr>
      <p:grpSpPr>
        <a:xfrm>
          <a:off x="0" y="0"/>
          <a:ext cx="0" cy="0"/>
          <a:chOff x="0" y="0"/>
          <a:chExt cx="0" cy="0"/>
        </a:xfrm>
      </p:grpSpPr>
      <p:grpSp>
        <p:nvGrpSpPr>
          <p:cNvPr id="140" name="Google Shape;140;p4"/>
          <p:cNvGrpSpPr/>
          <p:nvPr/>
        </p:nvGrpSpPr>
        <p:grpSpPr>
          <a:xfrm>
            <a:off x="741639" y="-1088594"/>
            <a:ext cx="11352665" cy="8460062"/>
            <a:chOff x="1377905" y="-54757"/>
            <a:chExt cx="9276320" cy="6912759"/>
          </a:xfrm>
        </p:grpSpPr>
        <p:pic>
          <p:nvPicPr>
            <p:cNvPr id="141" name="Google Shape;141;p4"/>
            <p:cNvPicPr preferRelativeResize="0"/>
            <p:nvPr/>
          </p:nvPicPr>
          <p:blipFill rotWithShape="1">
            <a:blip r:embed="rId3">
              <a:alphaModFix/>
            </a:blip>
            <a:srcRect l="34670" t="14117" r="26024" b="12299"/>
            <a:stretch/>
          </p:blipFill>
          <p:spPr>
            <a:xfrm rot="-1166399">
              <a:off x="2177902" y="585685"/>
              <a:ext cx="4813286" cy="5631874"/>
            </a:xfrm>
            <a:prstGeom prst="rect">
              <a:avLst/>
            </a:prstGeom>
            <a:noFill/>
            <a:ln>
              <a:noFill/>
            </a:ln>
          </p:spPr>
        </p:pic>
        <p:pic>
          <p:nvPicPr>
            <p:cNvPr id="142" name="Google Shape;142;p4"/>
            <p:cNvPicPr preferRelativeResize="0"/>
            <p:nvPr/>
          </p:nvPicPr>
          <p:blipFill rotWithShape="1">
            <a:blip r:embed="rId4">
              <a:alphaModFix/>
            </a:blip>
            <a:srcRect l="30124" t="12833" r="20945" b="14011"/>
            <a:stretch/>
          </p:blipFill>
          <p:spPr>
            <a:xfrm rot="660303">
              <a:off x="5766300" y="716971"/>
              <a:ext cx="4525881" cy="4229102"/>
            </a:xfrm>
            <a:prstGeom prst="rect">
              <a:avLst/>
            </a:prstGeom>
            <a:noFill/>
            <a:ln>
              <a:noFill/>
            </a:ln>
          </p:spPr>
        </p:pic>
        <p:sp>
          <p:nvSpPr>
            <p:cNvPr id="143" name="Google Shape;143;p4"/>
            <p:cNvSpPr/>
            <p:nvPr/>
          </p:nvSpPr>
          <p:spPr>
            <a:xfrm rot="-1177077">
              <a:off x="2857565" y="5285461"/>
              <a:ext cx="4617669" cy="338938"/>
            </a:xfrm>
            <a:prstGeom prst="roundRect">
              <a:avLst>
                <a:gd name="adj" fmla="val 16667"/>
              </a:avLst>
            </a:prstGeom>
            <a:solidFill>
              <a:srgbClr val="BF9000">
                <a:alpha val="400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44" name="Google Shape;144;p4"/>
            <p:cNvSpPr/>
            <p:nvPr/>
          </p:nvSpPr>
          <p:spPr>
            <a:xfrm rot="652710">
              <a:off x="5620460" y="3403352"/>
              <a:ext cx="4494233" cy="456436"/>
            </a:xfrm>
            <a:prstGeom prst="roundRect">
              <a:avLst>
                <a:gd name="adj" fmla="val 16667"/>
              </a:avLst>
            </a:prstGeom>
            <a:solidFill>
              <a:srgbClr val="BF9000">
                <a:alpha val="400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49"/>
        <p:cNvGrpSpPr/>
        <p:nvPr/>
      </p:nvGrpSpPr>
      <p:grpSpPr>
        <a:xfrm>
          <a:off x="0" y="0"/>
          <a:ext cx="0" cy="0"/>
          <a:chOff x="0" y="0"/>
          <a:chExt cx="0" cy="0"/>
        </a:xfrm>
      </p:grpSpPr>
      <p:pic>
        <p:nvPicPr>
          <p:cNvPr id="150" name="Google Shape;150;p5"/>
          <p:cNvPicPr preferRelativeResize="0"/>
          <p:nvPr/>
        </p:nvPicPr>
        <p:blipFill rotWithShape="1">
          <a:blip r:embed="rId3">
            <a:alphaModFix/>
          </a:blip>
          <a:srcRect/>
          <a:stretch/>
        </p:blipFill>
        <p:spPr>
          <a:xfrm>
            <a:off x="1686718" y="3946463"/>
            <a:ext cx="3929086" cy="2777987"/>
          </a:xfrm>
          <a:prstGeom prst="rect">
            <a:avLst/>
          </a:prstGeom>
          <a:noFill/>
          <a:ln>
            <a:noFill/>
          </a:ln>
        </p:spPr>
      </p:pic>
      <p:pic>
        <p:nvPicPr>
          <p:cNvPr id="151" name="Google Shape;151;p5"/>
          <p:cNvPicPr preferRelativeResize="0"/>
          <p:nvPr/>
        </p:nvPicPr>
        <p:blipFill rotWithShape="1">
          <a:blip r:embed="rId4">
            <a:alphaModFix/>
          </a:blip>
          <a:srcRect/>
          <a:stretch/>
        </p:blipFill>
        <p:spPr>
          <a:xfrm>
            <a:off x="6774078" y="551889"/>
            <a:ext cx="4807502" cy="2403751"/>
          </a:xfrm>
          <a:prstGeom prst="rect">
            <a:avLst/>
          </a:prstGeom>
          <a:noFill/>
          <a:ln>
            <a:noFill/>
          </a:ln>
        </p:spPr>
      </p:pic>
      <p:pic>
        <p:nvPicPr>
          <p:cNvPr id="152" name="Google Shape;152;p5" descr="Naar het secundair onderwijs | Vlaanderen.be"/>
          <p:cNvPicPr preferRelativeResize="0"/>
          <p:nvPr/>
        </p:nvPicPr>
        <p:blipFill rotWithShape="1">
          <a:blip r:embed="rId5">
            <a:alphaModFix/>
          </a:blip>
          <a:srcRect/>
          <a:stretch/>
        </p:blipFill>
        <p:spPr>
          <a:xfrm>
            <a:off x="8281557" y="4242717"/>
            <a:ext cx="3720662" cy="2481733"/>
          </a:xfrm>
          <a:prstGeom prst="rect">
            <a:avLst/>
          </a:prstGeom>
          <a:noFill/>
          <a:ln>
            <a:noFill/>
          </a:ln>
        </p:spPr>
      </p:pic>
      <p:pic>
        <p:nvPicPr>
          <p:cNvPr id="153" name="Google Shape;153;p5"/>
          <p:cNvPicPr preferRelativeResize="0"/>
          <p:nvPr/>
        </p:nvPicPr>
        <p:blipFill rotWithShape="1">
          <a:blip r:embed="rId6">
            <a:alphaModFix/>
          </a:blip>
          <a:srcRect/>
          <a:stretch/>
        </p:blipFill>
        <p:spPr>
          <a:xfrm>
            <a:off x="5017316" y="2647807"/>
            <a:ext cx="4160513" cy="2789566"/>
          </a:xfrm>
          <a:prstGeom prst="rect">
            <a:avLst/>
          </a:prstGeom>
          <a:noFill/>
          <a:ln>
            <a:noFill/>
          </a:ln>
        </p:spPr>
      </p:pic>
      <p:pic>
        <p:nvPicPr>
          <p:cNvPr id="154" name="Google Shape;154;p5"/>
          <p:cNvPicPr preferRelativeResize="0"/>
          <p:nvPr/>
        </p:nvPicPr>
        <p:blipFill rotWithShape="1">
          <a:blip r:embed="rId7">
            <a:alphaModFix/>
          </a:blip>
          <a:srcRect/>
          <a:stretch/>
        </p:blipFill>
        <p:spPr>
          <a:xfrm>
            <a:off x="311095" y="2608326"/>
            <a:ext cx="1978715" cy="2638287"/>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9"/>
        <p:cNvGrpSpPr/>
        <p:nvPr/>
      </p:nvGrpSpPr>
      <p:grpSpPr>
        <a:xfrm>
          <a:off x="0" y="0"/>
          <a:ext cx="0" cy="0"/>
          <a:chOff x="0" y="0"/>
          <a:chExt cx="0" cy="0"/>
        </a:xfrm>
      </p:grpSpPr>
      <p:grpSp>
        <p:nvGrpSpPr>
          <p:cNvPr id="160" name="Google Shape;160;p6"/>
          <p:cNvGrpSpPr/>
          <p:nvPr/>
        </p:nvGrpSpPr>
        <p:grpSpPr>
          <a:xfrm>
            <a:off x="5249924" y="290295"/>
            <a:ext cx="4277119" cy="4288876"/>
            <a:chOff x="6321214" y="8020656"/>
            <a:chExt cx="8554237" cy="8577752"/>
          </a:xfrm>
        </p:grpSpPr>
        <p:grpSp>
          <p:nvGrpSpPr>
            <p:cNvPr id="161" name="Google Shape;161;p6"/>
            <p:cNvGrpSpPr/>
            <p:nvPr/>
          </p:nvGrpSpPr>
          <p:grpSpPr>
            <a:xfrm>
              <a:off x="6321214" y="8020656"/>
              <a:ext cx="8554237" cy="8577752"/>
              <a:chOff x="5075223" y="6798676"/>
              <a:chExt cx="8554237" cy="8577752"/>
            </a:xfrm>
          </p:grpSpPr>
          <p:grpSp>
            <p:nvGrpSpPr>
              <p:cNvPr id="162" name="Google Shape;162;p6"/>
              <p:cNvGrpSpPr/>
              <p:nvPr/>
            </p:nvGrpSpPr>
            <p:grpSpPr>
              <a:xfrm>
                <a:off x="5075223" y="6798676"/>
                <a:ext cx="8554237" cy="8577752"/>
                <a:chOff x="5075223" y="6798676"/>
                <a:chExt cx="8554237" cy="8577752"/>
              </a:xfrm>
            </p:grpSpPr>
            <p:pic>
              <p:nvPicPr>
                <p:cNvPr id="163" name="Google Shape;163;p6"/>
                <p:cNvPicPr preferRelativeResize="0"/>
                <p:nvPr/>
              </p:nvPicPr>
              <p:blipFill rotWithShape="1">
                <a:blip r:embed="rId3">
                  <a:alphaModFix/>
                </a:blip>
                <a:srcRect l="73729" t="34832" r="-531" b="42146"/>
                <a:stretch/>
              </p:blipFill>
              <p:spPr>
                <a:xfrm>
                  <a:off x="5231893" y="10442298"/>
                  <a:ext cx="1749934" cy="1618636"/>
                </a:xfrm>
                <a:prstGeom prst="rect">
                  <a:avLst/>
                </a:prstGeom>
                <a:noFill/>
                <a:ln>
                  <a:noFill/>
                </a:ln>
              </p:spPr>
            </p:pic>
            <p:pic>
              <p:nvPicPr>
                <p:cNvPr id="164" name="Google Shape;164;p6"/>
                <p:cNvPicPr preferRelativeResize="0"/>
                <p:nvPr/>
              </p:nvPicPr>
              <p:blipFill rotWithShape="1">
                <a:blip r:embed="rId3">
                  <a:alphaModFix/>
                </a:blip>
                <a:srcRect t="53745" b="5235"/>
                <a:stretch/>
              </p:blipFill>
              <p:spPr>
                <a:xfrm>
                  <a:off x="6042019" y="12492218"/>
                  <a:ext cx="6528846" cy="2884210"/>
                </a:xfrm>
                <a:prstGeom prst="rect">
                  <a:avLst/>
                </a:prstGeom>
                <a:noFill/>
                <a:ln>
                  <a:noFill/>
                </a:ln>
              </p:spPr>
            </p:pic>
            <p:sp>
              <p:nvSpPr>
                <p:cNvPr id="165" name="Google Shape;165;p6"/>
                <p:cNvSpPr/>
                <p:nvPr/>
              </p:nvSpPr>
              <p:spPr>
                <a:xfrm>
                  <a:off x="6230017" y="12057175"/>
                  <a:ext cx="6209370" cy="2591261"/>
                </a:xfrm>
                <a:custGeom>
                  <a:avLst/>
                  <a:gdLst/>
                  <a:ahLst/>
                  <a:cxnLst/>
                  <a:rect l="l" t="t" r="r" b="b"/>
                  <a:pathLst>
                    <a:path w="6945368" h="2898402" extrusionOk="0">
                      <a:moveTo>
                        <a:pt x="849821" y="0"/>
                      </a:moveTo>
                      <a:lnTo>
                        <a:pt x="11682" y="965200"/>
                      </a:lnTo>
                      <a:cubicBezTo>
                        <a:pt x="-77211" y="1291167"/>
                        <a:pt x="360517" y="2829983"/>
                        <a:pt x="670285" y="2896508"/>
                      </a:cubicBezTo>
                      <a:cubicBezTo>
                        <a:pt x="980053" y="2963033"/>
                        <a:pt x="1540117" y="1254281"/>
                        <a:pt x="1870292" y="1364348"/>
                      </a:cubicBezTo>
                      <a:cubicBezTo>
                        <a:pt x="2056545" y="1711481"/>
                        <a:pt x="2498483" y="2417538"/>
                        <a:pt x="2823667" y="2537280"/>
                      </a:cubicBezTo>
                      <a:cubicBezTo>
                        <a:pt x="3148851" y="2657022"/>
                        <a:pt x="3313438" y="2260600"/>
                        <a:pt x="3821400" y="2082800"/>
                      </a:cubicBezTo>
                      <a:lnTo>
                        <a:pt x="4851879" y="2226134"/>
                      </a:lnTo>
                      <a:lnTo>
                        <a:pt x="5366139" y="1781625"/>
                      </a:lnTo>
                      <a:lnTo>
                        <a:pt x="6628766" y="962481"/>
                      </a:lnTo>
                      <a:lnTo>
                        <a:pt x="6945368" y="152400"/>
                      </a:lnTo>
                      <a:lnTo>
                        <a:pt x="849821" y="0"/>
                      </a:lnTo>
                      <a:close/>
                    </a:path>
                  </a:pathLst>
                </a:cu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66" name="Google Shape;166;p6"/>
                <p:cNvPicPr preferRelativeResize="0"/>
                <p:nvPr/>
              </p:nvPicPr>
              <p:blipFill rotWithShape="1">
                <a:blip r:embed="rId3">
                  <a:alphaModFix/>
                </a:blip>
                <a:srcRect r="73571" b="71831"/>
                <a:stretch/>
              </p:blipFill>
              <p:spPr>
                <a:xfrm>
                  <a:off x="11903940" y="9671795"/>
                  <a:ext cx="1725520" cy="1980593"/>
                </a:xfrm>
                <a:prstGeom prst="rect">
                  <a:avLst/>
                </a:prstGeom>
                <a:noFill/>
                <a:ln>
                  <a:noFill/>
                </a:ln>
              </p:spPr>
            </p:pic>
            <p:pic>
              <p:nvPicPr>
                <p:cNvPr id="167" name="Google Shape;167;p6"/>
                <p:cNvPicPr preferRelativeResize="0"/>
                <p:nvPr/>
              </p:nvPicPr>
              <p:blipFill rotWithShape="1">
                <a:blip r:embed="rId3">
                  <a:alphaModFix/>
                </a:blip>
                <a:srcRect l="25151" r="57022" b="71274"/>
                <a:stretch/>
              </p:blipFill>
              <p:spPr>
                <a:xfrm flipH="1">
                  <a:off x="8658672" y="6798676"/>
                  <a:ext cx="1163893" cy="2019737"/>
                </a:xfrm>
                <a:prstGeom prst="rect">
                  <a:avLst/>
                </a:prstGeom>
                <a:noFill/>
                <a:ln>
                  <a:noFill/>
                </a:ln>
              </p:spPr>
            </p:pic>
            <p:pic>
              <p:nvPicPr>
                <p:cNvPr id="168" name="Google Shape;168;p6"/>
                <p:cNvPicPr preferRelativeResize="0"/>
                <p:nvPr/>
              </p:nvPicPr>
              <p:blipFill rotWithShape="1">
                <a:blip r:embed="rId3">
                  <a:alphaModFix/>
                </a:blip>
                <a:srcRect t="53745" r="79910" b="5235"/>
                <a:stretch/>
              </p:blipFill>
              <p:spPr>
                <a:xfrm>
                  <a:off x="5421366" y="12336495"/>
                  <a:ext cx="1311648" cy="2884210"/>
                </a:xfrm>
                <a:prstGeom prst="rect">
                  <a:avLst/>
                </a:prstGeom>
                <a:noFill/>
                <a:ln>
                  <a:noFill/>
                </a:ln>
              </p:spPr>
            </p:pic>
            <p:pic>
              <p:nvPicPr>
                <p:cNvPr id="169" name="Google Shape;169;p6"/>
                <p:cNvPicPr preferRelativeResize="0"/>
                <p:nvPr/>
              </p:nvPicPr>
              <p:blipFill rotWithShape="1">
                <a:blip r:embed="rId3">
                  <a:alphaModFix/>
                </a:blip>
                <a:srcRect l="59164" r="19743" b="78253"/>
                <a:stretch/>
              </p:blipFill>
              <p:spPr>
                <a:xfrm>
                  <a:off x="11495996" y="8053907"/>
                  <a:ext cx="1377103" cy="1529011"/>
                </a:xfrm>
                <a:prstGeom prst="rect">
                  <a:avLst/>
                </a:prstGeom>
                <a:noFill/>
                <a:ln>
                  <a:noFill/>
                </a:ln>
              </p:spPr>
            </p:pic>
            <p:sp>
              <p:nvSpPr>
                <p:cNvPr id="170" name="Google Shape;170;p6"/>
                <p:cNvSpPr txBox="1"/>
                <p:nvPr/>
              </p:nvSpPr>
              <p:spPr>
                <a:xfrm>
                  <a:off x="5075223" y="7501176"/>
                  <a:ext cx="165097" cy="88051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pic>
              <p:nvPicPr>
                <p:cNvPr id="171" name="Google Shape;171;p6"/>
                <p:cNvPicPr preferRelativeResize="0"/>
                <p:nvPr/>
              </p:nvPicPr>
              <p:blipFill rotWithShape="1">
                <a:blip r:embed="rId3">
                  <a:alphaModFix/>
                </a:blip>
                <a:srcRect l="80034" t="1" r="4587" b="73142"/>
                <a:stretch/>
              </p:blipFill>
              <p:spPr>
                <a:xfrm>
                  <a:off x="7319873" y="7109426"/>
                  <a:ext cx="1003976" cy="1888372"/>
                </a:xfrm>
                <a:prstGeom prst="rect">
                  <a:avLst/>
                </a:prstGeom>
                <a:noFill/>
                <a:ln>
                  <a:noFill/>
                </a:ln>
              </p:spPr>
            </p:pic>
            <p:sp>
              <p:nvSpPr>
                <p:cNvPr id="172" name="Google Shape;172;p6"/>
                <p:cNvSpPr/>
                <p:nvPr/>
              </p:nvSpPr>
              <p:spPr>
                <a:xfrm>
                  <a:off x="5100153" y="8829539"/>
                  <a:ext cx="1350633" cy="1894923"/>
                </a:xfrm>
                <a:custGeom>
                  <a:avLst/>
                  <a:gdLst/>
                  <a:ahLst/>
                  <a:cxnLst/>
                  <a:rect l="l" t="t" r="r" b="b"/>
                  <a:pathLst>
                    <a:path w="1350633" h="1894923" extrusionOk="0">
                      <a:moveTo>
                        <a:pt x="0" y="0"/>
                      </a:moveTo>
                      <a:lnTo>
                        <a:pt x="846665" y="80635"/>
                      </a:lnTo>
                      <a:lnTo>
                        <a:pt x="1007935" y="1149049"/>
                      </a:lnTo>
                      <a:lnTo>
                        <a:pt x="1350633" y="1451431"/>
                      </a:lnTo>
                      <a:lnTo>
                        <a:pt x="846665" y="1653018"/>
                      </a:lnTo>
                      <a:lnTo>
                        <a:pt x="40317" y="1894923"/>
                      </a:lnTo>
                      <a:lnTo>
                        <a:pt x="0" y="0"/>
                      </a:lnTo>
                      <a:close/>
                    </a:path>
                  </a:pathLst>
                </a:cu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grpSp>
            <p:nvGrpSpPr>
              <p:cNvPr id="173" name="Google Shape;173;p6"/>
              <p:cNvGrpSpPr/>
              <p:nvPr/>
            </p:nvGrpSpPr>
            <p:grpSpPr>
              <a:xfrm>
                <a:off x="7277277" y="9068125"/>
                <a:ext cx="4713336" cy="4269356"/>
                <a:chOff x="8399970" y="7388785"/>
                <a:chExt cx="2716853" cy="2460935"/>
              </a:xfrm>
            </p:grpSpPr>
            <p:pic>
              <p:nvPicPr>
                <p:cNvPr id="174" name="Google Shape;174;p6"/>
                <p:cNvPicPr preferRelativeResize="0"/>
                <p:nvPr/>
              </p:nvPicPr>
              <p:blipFill rotWithShape="1">
                <a:blip r:embed="rId4">
                  <a:alphaModFix/>
                </a:blip>
                <a:srcRect l="49882" t="31652" r="29803" b="51947"/>
                <a:stretch/>
              </p:blipFill>
              <p:spPr>
                <a:xfrm>
                  <a:off x="8847919" y="9122794"/>
                  <a:ext cx="1274375" cy="726926"/>
                </a:xfrm>
                <a:prstGeom prst="rect">
                  <a:avLst/>
                </a:prstGeom>
                <a:noFill/>
                <a:ln>
                  <a:noFill/>
                </a:ln>
              </p:spPr>
            </p:pic>
            <p:pic>
              <p:nvPicPr>
                <p:cNvPr id="175" name="Google Shape;175;p6"/>
                <p:cNvPicPr preferRelativeResize="0"/>
                <p:nvPr/>
              </p:nvPicPr>
              <p:blipFill rotWithShape="1">
                <a:blip r:embed="rId4">
                  <a:alphaModFix/>
                </a:blip>
                <a:srcRect l="73861" t="69843" r="5699" b="9569"/>
                <a:stretch/>
              </p:blipFill>
              <p:spPr>
                <a:xfrm>
                  <a:off x="8399970" y="8210385"/>
                  <a:ext cx="1282348" cy="912409"/>
                </a:xfrm>
                <a:prstGeom prst="rect">
                  <a:avLst/>
                </a:prstGeom>
                <a:noFill/>
                <a:ln>
                  <a:noFill/>
                </a:ln>
              </p:spPr>
            </p:pic>
            <p:pic>
              <p:nvPicPr>
                <p:cNvPr id="176" name="Google Shape;176;p6"/>
                <p:cNvPicPr preferRelativeResize="0"/>
                <p:nvPr/>
              </p:nvPicPr>
              <p:blipFill rotWithShape="1">
                <a:blip r:embed="rId4">
                  <a:alphaModFix/>
                </a:blip>
                <a:srcRect l="28781" t="49300" r="50029" b="30685"/>
                <a:stretch/>
              </p:blipFill>
              <p:spPr>
                <a:xfrm>
                  <a:off x="9787486" y="8235810"/>
                  <a:ext cx="1329337" cy="886984"/>
                </a:xfrm>
                <a:prstGeom prst="rect">
                  <a:avLst/>
                </a:prstGeom>
                <a:noFill/>
                <a:ln>
                  <a:noFill/>
                </a:ln>
              </p:spPr>
            </p:pic>
            <p:pic>
              <p:nvPicPr>
                <p:cNvPr id="177" name="Google Shape;177;p6"/>
                <p:cNvPicPr preferRelativeResize="0"/>
                <p:nvPr/>
              </p:nvPicPr>
              <p:blipFill rotWithShape="1">
                <a:blip r:embed="rId4">
                  <a:alphaModFix/>
                </a:blip>
                <a:srcRect l="7315" t="30161" r="72378" b="51757"/>
                <a:stretch/>
              </p:blipFill>
              <p:spPr>
                <a:xfrm>
                  <a:off x="9404471" y="7388785"/>
                  <a:ext cx="1273909" cy="801441"/>
                </a:xfrm>
                <a:prstGeom prst="rect">
                  <a:avLst/>
                </a:prstGeom>
                <a:noFill/>
                <a:ln>
                  <a:noFill/>
                </a:ln>
              </p:spPr>
            </p:pic>
          </p:grpSp>
        </p:grpSp>
        <p:pic>
          <p:nvPicPr>
            <p:cNvPr id="178" name="Google Shape;178;p6"/>
            <p:cNvPicPr preferRelativeResize="0"/>
            <p:nvPr/>
          </p:nvPicPr>
          <p:blipFill rotWithShape="1">
            <a:blip r:embed="rId5">
              <a:alphaModFix/>
            </a:blip>
            <a:srcRect l="71585" b="60394"/>
            <a:stretch/>
          </p:blipFill>
          <p:spPr>
            <a:xfrm>
              <a:off x="11220579" y="8213364"/>
              <a:ext cx="1476046" cy="2139694"/>
            </a:xfrm>
            <a:prstGeom prst="rect">
              <a:avLst/>
            </a:prstGeom>
            <a:noFill/>
            <a:ln>
              <a:noFill/>
            </a:ln>
          </p:spPr>
        </p:pic>
        <p:pic>
          <p:nvPicPr>
            <p:cNvPr id="179" name="Google Shape;179;p6"/>
            <p:cNvPicPr preferRelativeResize="0"/>
            <p:nvPr/>
          </p:nvPicPr>
          <p:blipFill rotWithShape="1">
            <a:blip r:embed="rId6">
              <a:alphaModFix/>
            </a:blip>
            <a:srcRect l="19080" r="47163" b="77218"/>
            <a:stretch/>
          </p:blipFill>
          <p:spPr>
            <a:xfrm>
              <a:off x="13031986" y="12836879"/>
              <a:ext cx="1811311" cy="1235893"/>
            </a:xfrm>
            <a:prstGeom prst="rect">
              <a:avLst/>
            </a:prstGeom>
            <a:noFill/>
            <a:ln>
              <a:noFill/>
            </a:ln>
          </p:spPr>
        </p:pic>
        <p:pic>
          <p:nvPicPr>
            <p:cNvPr id="180" name="Google Shape;180;p6"/>
            <p:cNvPicPr preferRelativeResize="0"/>
            <p:nvPr/>
          </p:nvPicPr>
          <p:blipFill rotWithShape="1">
            <a:blip r:embed="rId3">
              <a:alphaModFix/>
            </a:blip>
            <a:srcRect t="26233" r="73571" b="47529"/>
            <a:stretch/>
          </p:blipFill>
          <p:spPr>
            <a:xfrm>
              <a:off x="6654316" y="9747980"/>
              <a:ext cx="1725520" cy="1844582"/>
            </a:xfrm>
            <a:prstGeom prst="rect">
              <a:avLst/>
            </a:prstGeom>
            <a:noFill/>
            <a:ln>
              <a:noFill/>
            </a:ln>
          </p:spPr>
        </p:pic>
        <p:sp>
          <p:nvSpPr>
            <p:cNvPr id="181" name="Google Shape;181;p6"/>
            <p:cNvSpPr/>
            <p:nvPr/>
          </p:nvSpPr>
          <p:spPr>
            <a:xfrm>
              <a:off x="12813604" y="13302154"/>
              <a:ext cx="502308" cy="653964"/>
            </a:xfrm>
            <a:custGeom>
              <a:avLst/>
              <a:gdLst/>
              <a:ahLst/>
              <a:cxnLst/>
              <a:rect l="l" t="t" r="r" b="b"/>
              <a:pathLst>
                <a:path w="502308" h="653964" extrusionOk="0">
                  <a:moveTo>
                    <a:pt x="0" y="0"/>
                  </a:moveTo>
                  <a:lnTo>
                    <a:pt x="473875" y="18955"/>
                  </a:lnTo>
                  <a:lnTo>
                    <a:pt x="502308" y="274854"/>
                  </a:lnTo>
                  <a:lnTo>
                    <a:pt x="104252" y="653964"/>
                  </a:lnTo>
                  <a:lnTo>
                    <a:pt x="0" y="0"/>
                  </a:lnTo>
                  <a:close/>
                </a:path>
              </a:pathLst>
            </a:cu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sp>
        <p:nvSpPr>
          <p:cNvPr id="182" name="Google Shape;182;p6"/>
          <p:cNvSpPr/>
          <p:nvPr/>
        </p:nvSpPr>
        <p:spPr>
          <a:xfrm>
            <a:off x="59702" y="314960"/>
            <a:ext cx="3769850" cy="1563483"/>
          </a:xfrm>
          <a:prstGeom prst="wedgeEllipseCallout">
            <a:avLst>
              <a:gd name="adj1" fmla="val -58389"/>
              <a:gd name="adj2" fmla="val -69991"/>
            </a:avLst>
          </a:prstGeom>
          <a:noFill/>
          <a:ln w="9525" cap="flat" cmpd="sng">
            <a:solidFill>
              <a:srgbClr val="7F7F7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83" name="Google Shape;183;p6"/>
          <p:cNvSpPr txBox="1"/>
          <p:nvPr/>
        </p:nvSpPr>
        <p:spPr>
          <a:xfrm>
            <a:off x="509616" y="493629"/>
            <a:ext cx="3474600" cy="1631700"/>
          </a:xfrm>
          <a:prstGeom prst="rect">
            <a:avLst/>
          </a:prstGeom>
          <a:noFill/>
          <a:ln>
            <a:noFill/>
          </a:ln>
        </p:spPr>
        <p:txBody>
          <a:bodyPr spcFirstLastPara="1" wrap="square" lIns="91425" tIns="45700" rIns="91425" bIns="45700" anchor="t" anchorCtr="0">
            <a:spAutoFit/>
          </a:bodyPr>
          <a:lstStyle/>
          <a:p>
            <a:pPr marL="0" marR="38100" lvl="0" indent="0" algn="l" rtl="0">
              <a:lnSpc>
                <a:spcPct val="128571"/>
              </a:lnSpc>
              <a:spcBef>
                <a:spcPts val="0"/>
              </a:spcBef>
              <a:spcAft>
                <a:spcPts val="0"/>
              </a:spcAft>
              <a:buClr>
                <a:schemeClr val="dk1"/>
              </a:buClr>
              <a:buSzPts val="1100"/>
              <a:buFont typeface="Arial"/>
              <a:buNone/>
            </a:pPr>
            <a:r>
              <a:rPr lang="en-US" sz="1400" b="0" i="0" u="none" strike="noStrike" cap="none">
                <a:solidFill>
                  <a:srgbClr val="BF9000"/>
                </a:solidFill>
                <a:latin typeface="Calibri"/>
                <a:ea typeface="Calibri"/>
                <a:cs typeface="Calibri"/>
                <a:sym typeface="Calibri"/>
              </a:rPr>
              <a:t>I understand, but I can't just let you go outside, others will have questions, and what I have to do for one, must also be possible for others.</a:t>
            </a:r>
            <a:endParaRPr sz="1400" b="0" i="0" u="none" strike="noStrike" cap="none">
              <a:solidFill>
                <a:srgbClr val="BF9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1400" b="0" i="1" u="none" strike="noStrike" cap="none">
              <a:solidFill>
                <a:srgbClr val="BF9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1400" b="0" i="1" u="none" strike="noStrike" cap="none">
              <a:solidFill>
                <a:srgbClr val="BF9000"/>
              </a:solidFill>
              <a:latin typeface="Calibri"/>
              <a:ea typeface="Calibri"/>
              <a:cs typeface="Calibri"/>
              <a:sym typeface="Calibri"/>
            </a:endParaRPr>
          </a:p>
        </p:txBody>
      </p:sp>
      <p:sp>
        <p:nvSpPr>
          <p:cNvPr id="184" name="Google Shape;184;p6"/>
          <p:cNvSpPr/>
          <p:nvPr/>
        </p:nvSpPr>
        <p:spPr>
          <a:xfrm>
            <a:off x="9975520" y="2399740"/>
            <a:ext cx="2453619" cy="2101569"/>
          </a:xfrm>
          <a:prstGeom prst="wedgeEllipseCallout">
            <a:avLst>
              <a:gd name="adj1" fmla="val 40499"/>
              <a:gd name="adj2" fmla="val 64979"/>
            </a:avLst>
          </a:prstGeom>
          <a:noFill/>
          <a:ln w="9525" cap="flat" cmpd="sng">
            <a:solidFill>
              <a:srgbClr val="7F7F7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85" name="Google Shape;185;p6"/>
          <p:cNvSpPr txBox="1"/>
          <p:nvPr/>
        </p:nvSpPr>
        <p:spPr>
          <a:xfrm>
            <a:off x="6581839" y="5314615"/>
            <a:ext cx="2934300" cy="1416000"/>
          </a:xfrm>
          <a:prstGeom prst="rect">
            <a:avLst/>
          </a:prstGeom>
          <a:noFill/>
          <a:ln>
            <a:noFill/>
          </a:ln>
        </p:spPr>
        <p:txBody>
          <a:bodyPr spcFirstLastPara="1" wrap="square" lIns="91425" tIns="45700" rIns="91425" bIns="45700" anchor="t" anchorCtr="0">
            <a:spAutoFit/>
          </a:bodyPr>
          <a:lstStyle/>
          <a:p>
            <a:pPr marL="0" marR="38100" lvl="0" indent="0" algn="l" rtl="0">
              <a:lnSpc>
                <a:spcPct val="128571"/>
              </a:lnSpc>
              <a:spcBef>
                <a:spcPts val="0"/>
              </a:spcBef>
              <a:spcAft>
                <a:spcPts val="0"/>
              </a:spcAft>
              <a:buClr>
                <a:schemeClr val="dk1"/>
              </a:buClr>
              <a:buSzPts val="1100"/>
              <a:buFont typeface="Arial"/>
              <a:buNone/>
            </a:pPr>
            <a:r>
              <a:rPr lang="en-US" sz="1400" b="0" i="0" u="none" strike="noStrike" cap="none">
                <a:solidFill>
                  <a:srgbClr val="BF9000"/>
                </a:solidFill>
                <a:latin typeface="Calibri"/>
                <a:ea typeface="Calibri"/>
                <a:cs typeface="Calibri"/>
                <a:sym typeface="Calibri"/>
              </a:rPr>
              <a:t>I can't let my students wander around, I'm responsible... My management won't agree to this anymore. It's going to be a mess.</a:t>
            </a:r>
            <a:endParaRPr sz="1400" b="0" i="0" u="none" strike="noStrike" cap="none">
              <a:solidFill>
                <a:srgbClr val="BF9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1400" b="0" i="1" u="none" strike="noStrike" cap="none">
              <a:solidFill>
                <a:srgbClr val="BF9000"/>
              </a:solidFill>
              <a:latin typeface="Calibri"/>
              <a:ea typeface="Calibri"/>
              <a:cs typeface="Calibri"/>
              <a:sym typeface="Calibri"/>
            </a:endParaRPr>
          </a:p>
        </p:txBody>
      </p:sp>
      <p:sp>
        <p:nvSpPr>
          <p:cNvPr id="186" name="Google Shape;186;p6"/>
          <p:cNvSpPr/>
          <p:nvPr/>
        </p:nvSpPr>
        <p:spPr>
          <a:xfrm>
            <a:off x="6104531" y="4709773"/>
            <a:ext cx="3548772" cy="2185488"/>
          </a:xfrm>
          <a:prstGeom prst="cloud">
            <a:avLst/>
          </a:prstGeom>
          <a:noFill/>
          <a:ln w="12700" cap="flat" cmpd="sng">
            <a:solidFill>
              <a:srgbClr val="7F7F7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87" name="Google Shape;187;p6"/>
          <p:cNvSpPr txBox="1"/>
          <p:nvPr/>
        </p:nvSpPr>
        <p:spPr>
          <a:xfrm>
            <a:off x="10415699" y="2792450"/>
            <a:ext cx="1776300" cy="1693200"/>
          </a:xfrm>
          <a:prstGeom prst="rect">
            <a:avLst/>
          </a:prstGeom>
          <a:noFill/>
          <a:ln>
            <a:noFill/>
          </a:ln>
        </p:spPr>
        <p:txBody>
          <a:bodyPr spcFirstLastPara="1" wrap="square" lIns="91425" tIns="45700" rIns="91425" bIns="45700" anchor="t" anchorCtr="0">
            <a:spAutoFit/>
          </a:bodyPr>
          <a:lstStyle/>
          <a:p>
            <a:pPr marL="0" marR="38100" lvl="0" indent="0" algn="l" rtl="0">
              <a:lnSpc>
                <a:spcPct val="128571"/>
              </a:lnSpc>
              <a:spcBef>
                <a:spcPts val="0"/>
              </a:spcBef>
              <a:spcAft>
                <a:spcPts val="0"/>
              </a:spcAft>
              <a:buClr>
                <a:schemeClr val="dk1"/>
              </a:buClr>
              <a:buSzPts val="1100"/>
              <a:buFont typeface="Arial"/>
              <a:buNone/>
            </a:pPr>
            <a:r>
              <a:rPr lang="en-US" sz="1400" b="0" i="0" u="none" strike="noStrike" cap="none">
                <a:solidFill>
                  <a:srgbClr val="BF9000"/>
                </a:solidFill>
                <a:latin typeface="Calibri"/>
                <a:ea typeface="Calibri"/>
                <a:cs typeface="Calibri"/>
                <a:sym typeface="Calibri"/>
              </a:rPr>
              <a:t>I'll give you 20 minutes more space for this. Then we'll pick up the in-group again.</a:t>
            </a:r>
            <a:endParaRPr sz="1400" b="0" i="0" u="none" strike="noStrike" cap="none">
              <a:solidFill>
                <a:srgbClr val="BF9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1400" b="0" i="1" u="none" strike="noStrike" cap="none">
              <a:solidFill>
                <a:srgbClr val="BF9000"/>
              </a:solidFill>
              <a:latin typeface="Calibri"/>
              <a:ea typeface="Calibri"/>
              <a:cs typeface="Calibri"/>
              <a:sym typeface="Calibri"/>
            </a:endParaRPr>
          </a:p>
        </p:txBody>
      </p:sp>
      <p:sp>
        <p:nvSpPr>
          <p:cNvPr id="188" name="Google Shape;188;p6"/>
          <p:cNvSpPr txBox="1"/>
          <p:nvPr/>
        </p:nvSpPr>
        <p:spPr>
          <a:xfrm>
            <a:off x="1971209" y="1991717"/>
            <a:ext cx="2690700" cy="20010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rgbClr val="1F1F1F"/>
                </a:solidFill>
                <a:latin typeface="Calibri"/>
                <a:ea typeface="Calibri"/>
                <a:cs typeface="Calibri"/>
                <a:sym typeface="Calibri"/>
              </a:rPr>
              <a:t>Tapping my feet? Oh really?... Ouch, it bothers you…</a:t>
            </a:r>
            <a:endParaRPr sz="1400" b="0" i="0" u="none" strike="noStrike" cap="none">
              <a:solidFill>
                <a:srgbClr val="1F1F1F"/>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1F1F1F"/>
              </a:solidFill>
              <a:latin typeface="Calibri"/>
              <a:ea typeface="Calibri"/>
              <a:cs typeface="Calibri"/>
              <a:sym typeface="Calibri"/>
            </a:endParaRPr>
          </a:p>
          <a:p>
            <a:pPr marL="0" marR="38100" lvl="0" indent="0" algn="l" rtl="0">
              <a:lnSpc>
                <a:spcPct val="128571"/>
              </a:lnSpc>
              <a:spcBef>
                <a:spcPts val="0"/>
              </a:spcBef>
              <a:spcAft>
                <a:spcPts val="0"/>
              </a:spcAft>
              <a:buClr>
                <a:srgbClr val="000000"/>
              </a:buClr>
              <a:buSzPts val="1100"/>
              <a:buFont typeface="Arial"/>
              <a:buNone/>
            </a:pPr>
            <a:r>
              <a:rPr lang="en-US" sz="1400" b="0" i="0" u="none" strike="noStrike" cap="none">
                <a:solidFill>
                  <a:srgbClr val="1F1F1F"/>
                </a:solidFill>
                <a:latin typeface="Calibri"/>
                <a:ea typeface="Calibri"/>
                <a:cs typeface="Calibri"/>
                <a:sym typeface="Calibri"/>
              </a:rPr>
              <a:t>Yes, I learn my lessons at home balancing on the edges of the tiles.</a:t>
            </a:r>
            <a:endParaRPr sz="1400" b="0" i="0" u="none" strike="noStrike" cap="none">
              <a:solidFill>
                <a:srgbClr val="1F1F1F"/>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1400" b="0" i="1"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1400" b="0" i="1" u="none" strike="noStrike" cap="none">
              <a:solidFill>
                <a:schemeClr val="dk1"/>
              </a:solidFill>
              <a:latin typeface="Calibri"/>
              <a:ea typeface="Calibri"/>
              <a:cs typeface="Calibri"/>
              <a:sym typeface="Calibri"/>
            </a:endParaRPr>
          </a:p>
        </p:txBody>
      </p:sp>
      <p:sp>
        <p:nvSpPr>
          <p:cNvPr id="189" name="Google Shape;189;p6"/>
          <p:cNvSpPr txBox="1"/>
          <p:nvPr/>
        </p:nvSpPr>
        <p:spPr>
          <a:xfrm>
            <a:off x="2875604" y="4709777"/>
            <a:ext cx="2897400" cy="2678100"/>
          </a:xfrm>
          <a:prstGeom prst="rect">
            <a:avLst/>
          </a:prstGeom>
          <a:noFill/>
          <a:ln>
            <a:noFill/>
          </a:ln>
        </p:spPr>
        <p:txBody>
          <a:bodyPr spcFirstLastPara="1" wrap="square" lIns="91425" tIns="45700" rIns="91425" bIns="45700" anchor="t" anchorCtr="0">
            <a:spAutoFit/>
          </a:bodyPr>
          <a:lstStyle/>
          <a:p>
            <a:pPr marL="0" marR="38100" lvl="0" indent="0" algn="l" rtl="0">
              <a:lnSpc>
                <a:spcPct val="128571"/>
              </a:lnSpc>
              <a:spcBef>
                <a:spcPts val="0"/>
              </a:spcBef>
              <a:spcAft>
                <a:spcPts val="0"/>
              </a:spcAft>
              <a:buClr>
                <a:srgbClr val="000000"/>
              </a:buClr>
              <a:buSzPts val="1100"/>
              <a:buFont typeface="Arial"/>
              <a:buNone/>
            </a:pPr>
            <a:r>
              <a:rPr lang="en-US" sz="1400" b="0" i="0" u="none" strike="noStrike" cap="none">
                <a:solidFill>
                  <a:srgbClr val="1F1F1F"/>
                </a:solidFill>
                <a:latin typeface="Calibri"/>
                <a:ea typeface="Calibri"/>
                <a:cs typeface="Calibri"/>
                <a:sym typeface="Calibri"/>
              </a:rPr>
              <a:t>Now that we can choose our own workplace, I can work much more quietly, the feeling that the teacher is not constantly looking over my shoulder, and the environment of the quiet hallway makes me dare to think more freely.</a:t>
            </a:r>
            <a:endParaRPr sz="1400" b="0" i="0" u="none" strike="noStrike" cap="none">
              <a:solidFill>
                <a:srgbClr val="1F1F1F"/>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1400" b="0" i="1"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1400" b="0" i="1"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1400" b="0" i="1" u="none" strike="noStrike" cap="none">
              <a:solidFill>
                <a:schemeClr val="dk1"/>
              </a:solidFill>
              <a:latin typeface="Calibri"/>
              <a:ea typeface="Calibri"/>
              <a:cs typeface="Calibri"/>
              <a:sym typeface="Calibri"/>
            </a:endParaRPr>
          </a:p>
        </p:txBody>
      </p:sp>
      <p:sp>
        <p:nvSpPr>
          <p:cNvPr id="190" name="Google Shape;190;p6"/>
          <p:cNvSpPr txBox="1"/>
          <p:nvPr/>
        </p:nvSpPr>
        <p:spPr>
          <a:xfrm>
            <a:off x="9908609" y="1401536"/>
            <a:ext cx="2294400" cy="2001000"/>
          </a:xfrm>
          <a:prstGeom prst="rect">
            <a:avLst/>
          </a:prstGeom>
          <a:noFill/>
          <a:ln>
            <a:noFill/>
          </a:ln>
        </p:spPr>
        <p:txBody>
          <a:bodyPr spcFirstLastPara="1" wrap="square" lIns="91425" tIns="45700" rIns="91425" bIns="45700" anchor="t" anchorCtr="0">
            <a:spAutoFit/>
          </a:bodyPr>
          <a:lstStyle/>
          <a:p>
            <a:pPr marL="0" marR="38100" lvl="0" indent="0" algn="l" rtl="0">
              <a:lnSpc>
                <a:spcPct val="128571"/>
              </a:lnSpc>
              <a:spcBef>
                <a:spcPts val="0"/>
              </a:spcBef>
              <a:spcAft>
                <a:spcPts val="0"/>
              </a:spcAft>
              <a:buClr>
                <a:srgbClr val="000000"/>
              </a:buClr>
              <a:buSzPts val="1100"/>
              <a:buFont typeface="Arial"/>
              <a:buNone/>
            </a:pPr>
            <a:r>
              <a:rPr lang="en-US" sz="1400" b="0" i="0" u="none" strike="noStrike" cap="none">
                <a:solidFill>
                  <a:srgbClr val="1F1F1F"/>
                </a:solidFill>
                <a:latin typeface="Calibri"/>
                <a:ea typeface="Calibri"/>
                <a:cs typeface="Calibri"/>
                <a:sym typeface="Calibri"/>
              </a:rPr>
              <a:t>I understand it much better now that we can look at it together…</a:t>
            </a:r>
            <a:endParaRPr sz="1400" b="0" i="0" u="none" strike="noStrike" cap="none">
              <a:solidFill>
                <a:srgbClr val="1F1F1F"/>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1400" b="0" i="1"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1400" b="0" i="1"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1400" b="0" i="1"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1400" b="0" i="1"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1400" b="0" i="1" u="none" strike="noStrike" cap="none">
              <a:solidFill>
                <a:schemeClr val="dk1"/>
              </a:solidFill>
              <a:latin typeface="Calibri"/>
              <a:ea typeface="Calibri"/>
              <a:cs typeface="Calibri"/>
              <a:sym typeface="Calibri"/>
            </a:endParaRPr>
          </a:p>
        </p:txBody>
      </p:sp>
      <p:sp>
        <p:nvSpPr>
          <p:cNvPr id="191" name="Google Shape;191;p6"/>
          <p:cNvSpPr/>
          <p:nvPr/>
        </p:nvSpPr>
        <p:spPr>
          <a:xfrm flipH="1">
            <a:off x="2031400" y="4485651"/>
            <a:ext cx="4199100" cy="2295600"/>
          </a:xfrm>
          <a:prstGeom prst="wedgeEllipseCallout">
            <a:avLst>
              <a:gd name="adj1" fmla="val -53504"/>
              <a:gd name="adj2" fmla="val -72262"/>
            </a:avLst>
          </a:prstGeom>
          <a:noFill/>
          <a:ln w="9525" cap="flat" cmpd="sng">
            <a:solidFill>
              <a:srgbClr val="7F7F7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92" name="Google Shape;192;p6"/>
          <p:cNvSpPr/>
          <p:nvPr/>
        </p:nvSpPr>
        <p:spPr>
          <a:xfrm>
            <a:off x="1532901" y="1544234"/>
            <a:ext cx="3129000" cy="2360400"/>
          </a:xfrm>
          <a:prstGeom prst="wedgeEllipseCallout">
            <a:avLst>
              <a:gd name="adj1" fmla="val 77504"/>
              <a:gd name="adj2" fmla="val -52239"/>
            </a:avLst>
          </a:prstGeom>
          <a:noFill/>
          <a:ln w="9525" cap="flat" cmpd="sng">
            <a:solidFill>
              <a:srgbClr val="7F7F7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93" name="Google Shape;193;p6"/>
          <p:cNvSpPr/>
          <p:nvPr/>
        </p:nvSpPr>
        <p:spPr>
          <a:xfrm flipH="1">
            <a:off x="9734273" y="944009"/>
            <a:ext cx="2313300" cy="1600500"/>
          </a:xfrm>
          <a:prstGeom prst="wedgeEllipseCallout">
            <a:avLst>
              <a:gd name="adj1" fmla="val 56815"/>
              <a:gd name="adj2" fmla="val 63092"/>
            </a:avLst>
          </a:prstGeom>
          <a:noFill/>
          <a:ln w="9525" cap="flat" cmpd="sng">
            <a:solidFill>
              <a:srgbClr val="7F7F7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98"/>
        <p:cNvGrpSpPr/>
        <p:nvPr/>
      </p:nvGrpSpPr>
      <p:grpSpPr>
        <a:xfrm>
          <a:off x="0" y="0"/>
          <a:ext cx="0" cy="0"/>
          <a:chOff x="0" y="0"/>
          <a:chExt cx="0" cy="0"/>
        </a:xfrm>
      </p:grpSpPr>
      <p:sp>
        <p:nvSpPr>
          <p:cNvPr id="199" name="Google Shape;199;p7"/>
          <p:cNvSpPr txBox="1"/>
          <p:nvPr/>
        </p:nvSpPr>
        <p:spPr>
          <a:xfrm>
            <a:off x="527326" y="480416"/>
            <a:ext cx="11137348" cy="397031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endParaRPr sz="36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600"/>
              <a:buFont typeface="Arial"/>
              <a:buNone/>
            </a:pPr>
            <a:endParaRPr sz="36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600"/>
              <a:buFont typeface="Arial"/>
              <a:buNone/>
            </a:pPr>
            <a:endParaRPr sz="36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600"/>
              <a:buFont typeface="Arial"/>
              <a:buNone/>
            </a:pPr>
            <a:endParaRPr sz="36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600"/>
              <a:buFont typeface="Arial"/>
              <a:buNone/>
            </a:pPr>
            <a:r>
              <a:rPr lang="en-US" sz="3600" b="1" i="1" u="none" strike="noStrike" cap="none">
                <a:solidFill>
                  <a:schemeClr val="lt1"/>
                </a:solidFill>
                <a:latin typeface="Calibri"/>
                <a:ea typeface="Calibri"/>
                <a:cs typeface="Calibri"/>
                <a:sym typeface="Calibri"/>
              </a:rPr>
              <a:t>A</a:t>
            </a:r>
            <a:r>
              <a:rPr lang="en-US" sz="3600" b="1" i="1" u="none" strike="noStrike" cap="none">
                <a:solidFill>
                  <a:schemeClr val="dk1"/>
                </a:solidFill>
                <a:latin typeface="Calibri"/>
                <a:ea typeface="Calibri"/>
                <a:cs typeface="Calibri"/>
                <a:sym typeface="Calibri"/>
              </a:rPr>
              <a:t> </a:t>
            </a:r>
            <a:r>
              <a:rPr lang="en-US" sz="3600" b="1" i="1" u="none" strike="noStrike" cap="none">
                <a:solidFill>
                  <a:schemeClr val="lt1"/>
                </a:solidFill>
                <a:latin typeface="Calibri"/>
                <a:ea typeface="Calibri"/>
                <a:cs typeface="Calibri"/>
                <a:sym typeface="Calibri"/>
              </a:rPr>
              <a:t>teacher’s</a:t>
            </a:r>
            <a:r>
              <a:rPr lang="en-US" sz="3600" b="1" i="1" u="none" strike="noStrike" cap="none">
                <a:solidFill>
                  <a:schemeClr val="dk1"/>
                </a:solidFill>
                <a:latin typeface="Calibri"/>
                <a:ea typeface="Calibri"/>
                <a:cs typeface="Calibri"/>
                <a:sym typeface="Calibri"/>
              </a:rPr>
              <a:t> rider</a:t>
            </a:r>
            <a:endParaRPr sz="36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600"/>
              <a:buFont typeface="Arial"/>
              <a:buNone/>
            </a:pPr>
            <a:endParaRPr sz="3600" b="1"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600"/>
              <a:buFont typeface="Arial"/>
              <a:buNone/>
            </a:pPr>
            <a:endParaRPr sz="3600" b="0" i="0" u="none" strike="noStrike" cap="none">
              <a:solidFill>
                <a:schemeClr val="dk1"/>
              </a:solidFill>
              <a:latin typeface="Calibri"/>
              <a:ea typeface="Calibri"/>
              <a:cs typeface="Calibri"/>
              <a:sym typeface="Calibri"/>
            </a:endParaRPr>
          </a:p>
        </p:txBody>
      </p:sp>
      <p:pic>
        <p:nvPicPr>
          <p:cNvPr id="200" name="Google Shape;200;p7"/>
          <p:cNvPicPr preferRelativeResize="0"/>
          <p:nvPr/>
        </p:nvPicPr>
        <p:blipFill rotWithShape="1">
          <a:blip r:embed="rId3">
            <a:alphaModFix/>
          </a:blip>
          <a:srcRect/>
          <a:stretch/>
        </p:blipFill>
        <p:spPr>
          <a:xfrm rot="1097102">
            <a:off x="7351062" y="499391"/>
            <a:ext cx="3644479" cy="5585011"/>
          </a:xfrm>
          <a:prstGeom prst="rect">
            <a:avLst/>
          </a:prstGeom>
          <a:noFill/>
          <a:ln>
            <a:noFill/>
          </a:ln>
        </p:spPr>
      </p:pic>
      <p:pic>
        <p:nvPicPr>
          <p:cNvPr id="201" name="Google Shape;201;p7" descr="Beyonce Knowles Rider"/>
          <p:cNvPicPr preferRelativeResize="0"/>
          <p:nvPr/>
        </p:nvPicPr>
        <p:blipFill rotWithShape="1">
          <a:blip r:embed="rId4">
            <a:alphaModFix/>
          </a:blip>
          <a:srcRect/>
          <a:stretch/>
        </p:blipFill>
        <p:spPr>
          <a:xfrm rot="-998487">
            <a:off x="4608430" y="1238903"/>
            <a:ext cx="3895122" cy="5008015"/>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06"/>
        <p:cNvGrpSpPr/>
        <p:nvPr/>
      </p:nvGrpSpPr>
      <p:grpSpPr>
        <a:xfrm>
          <a:off x="0" y="0"/>
          <a:ext cx="0" cy="0"/>
          <a:chOff x="0" y="0"/>
          <a:chExt cx="0" cy="0"/>
        </a:xfrm>
      </p:grpSpPr>
      <p:sp>
        <p:nvSpPr>
          <p:cNvPr id="207" name="Google Shape;207;p8"/>
          <p:cNvSpPr txBox="1"/>
          <p:nvPr/>
        </p:nvSpPr>
        <p:spPr>
          <a:xfrm>
            <a:off x="527326" y="480416"/>
            <a:ext cx="4044674" cy="397031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endParaRPr sz="36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600"/>
              <a:buFont typeface="Arial"/>
              <a:buNone/>
            </a:pPr>
            <a:endParaRPr sz="36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600"/>
              <a:buFont typeface="Arial"/>
              <a:buNone/>
            </a:pPr>
            <a:endParaRPr sz="36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600"/>
              <a:buFont typeface="Arial"/>
              <a:buNone/>
            </a:pPr>
            <a:endParaRPr sz="36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600"/>
              <a:buFont typeface="Arial"/>
              <a:buNone/>
            </a:pPr>
            <a:r>
              <a:rPr lang="en-US" sz="3600" b="1" i="1" u="none" strike="noStrike" cap="none">
                <a:solidFill>
                  <a:schemeClr val="dk1"/>
                </a:solidFill>
                <a:latin typeface="Calibri"/>
                <a:ea typeface="Calibri"/>
                <a:cs typeface="Calibri"/>
                <a:sym typeface="Calibri"/>
              </a:rPr>
              <a:t>A teacher’s rider</a:t>
            </a:r>
            <a:endParaRPr sz="36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600"/>
              <a:buFont typeface="Arial"/>
              <a:buNone/>
            </a:pPr>
            <a:endParaRPr sz="3600" b="1"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600"/>
              <a:buFont typeface="Arial"/>
              <a:buNone/>
            </a:pPr>
            <a:endParaRPr sz="3600" b="0" i="0" u="none" strike="noStrike" cap="none">
              <a:solidFill>
                <a:schemeClr val="dk1"/>
              </a:solidFill>
              <a:latin typeface="Calibri"/>
              <a:ea typeface="Calibri"/>
              <a:cs typeface="Calibri"/>
              <a:sym typeface="Calibri"/>
            </a:endParaRPr>
          </a:p>
        </p:txBody>
      </p:sp>
      <p:sp>
        <p:nvSpPr>
          <p:cNvPr id="208" name="Google Shape;208;p8"/>
          <p:cNvSpPr txBox="1"/>
          <p:nvPr/>
        </p:nvSpPr>
        <p:spPr>
          <a:xfrm>
            <a:off x="1810870" y="4450734"/>
            <a:ext cx="3030070"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pic>
        <p:nvPicPr>
          <p:cNvPr id="209" name="Google Shape;209;p8" descr="88,680 Architecture Man Stock Vectors and Vector Art ..."/>
          <p:cNvPicPr preferRelativeResize="0"/>
          <p:nvPr/>
        </p:nvPicPr>
        <p:blipFill rotWithShape="1">
          <a:blip r:embed="rId3">
            <a:alphaModFix/>
          </a:blip>
          <a:srcRect l="69664" t="50000" r="15166" b="21828"/>
          <a:stretch/>
        </p:blipFill>
        <p:spPr>
          <a:xfrm>
            <a:off x="5611649" y="2050434"/>
            <a:ext cx="968701" cy="1931894"/>
          </a:xfrm>
          <a:prstGeom prst="rect">
            <a:avLst/>
          </a:prstGeom>
          <a:noFill/>
          <a:ln>
            <a:noFill/>
          </a:ln>
        </p:spPr>
      </p:pic>
      <p:pic>
        <p:nvPicPr>
          <p:cNvPr id="210" name="Google Shape;210;p8"/>
          <p:cNvPicPr preferRelativeResize="0"/>
          <p:nvPr/>
        </p:nvPicPr>
        <p:blipFill rotWithShape="1">
          <a:blip r:embed="rId4">
            <a:alphaModFix/>
          </a:blip>
          <a:srcRect l="50950" t="5869" r="25521" b="70125"/>
          <a:stretch/>
        </p:blipFill>
        <p:spPr>
          <a:xfrm>
            <a:off x="7261413" y="2211799"/>
            <a:ext cx="2275878" cy="1931894"/>
          </a:xfrm>
          <a:prstGeom prst="rect">
            <a:avLst/>
          </a:prstGeom>
          <a:noFill/>
          <a:ln>
            <a:noFill/>
          </a:ln>
        </p:spPr>
      </p:pic>
      <p:cxnSp>
        <p:nvCxnSpPr>
          <p:cNvPr id="211" name="Google Shape;211;p8"/>
          <p:cNvCxnSpPr/>
          <p:nvPr/>
        </p:nvCxnSpPr>
        <p:spPr>
          <a:xfrm>
            <a:off x="6472773" y="3088341"/>
            <a:ext cx="878285" cy="0"/>
          </a:xfrm>
          <a:prstGeom prst="straightConnector1">
            <a:avLst/>
          </a:prstGeom>
          <a:noFill/>
          <a:ln w="9525" cap="flat" cmpd="sng">
            <a:solidFill>
              <a:schemeClr val="accent1"/>
            </a:solidFill>
            <a:prstDash val="solid"/>
            <a:miter lim="800000"/>
            <a:headEnd type="triangle" w="med" len="med"/>
            <a:tailEnd type="triangle" w="med" len="med"/>
          </a:ln>
        </p:spPr>
      </p:cxn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16"/>
        <p:cNvGrpSpPr/>
        <p:nvPr/>
      </p:nvGrpSpPr>
      <p:grpSpPr>
        <a:xfrm>
          <a:off x="0" y="0"/>
          <a:ext cx="0" cy="0"/>
          <a:chOff x="0" y="0"/>
          <a:chExt cx="0" cy="0"/>
        </a:xfrm>
      </p:grpSpPr>
      <p:sp>
        <p:nvSpPr>
          <p:cNvPr id="217" name="Google Shape;217;p9"/>
          <p:cNvSpPr txBox="1"/>
          <p:nvPr/>
        </p:nvSpPr>
        <p:spPr>
          <a:xfrm>
            <a:off x="527326" y="480416"/>
            <a:ext cx="4546800" cy="37248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endParaRPr sz="36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600"/>
              <a:buFont typeface="Arial"/>
              <a:buNone/>
            </a:pPr>
            <a:endParaRPr sz="36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600"/>
              <a:buFont typeface="Arial"/>
              <a:buNone/>
            </a:pPr>
            <a:endParaRPr sz="36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600"/>
              <a:buFont typeface="Arial"/>
              <a:buNone/>
            </a:pPr>
            <a:endParaRPr sz="36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800"/>
              <a:buFont typeface="Arial"/>
              <a:buNone/>
            </a:pPr>
            <a:r>
              <a:rPr lang="en-US" sz="2800" b="1" i="1" u="none" strike="noStrike" cap="none">
                <a:solidFill>
                  <a:schemeClr val="dk1"/>
                </a:solidFill>
                <a:latin typeface="Calibri"/>
                <a:ea typeface="Calibri"/>
                <a:cs typeface="Calibri"/>
                <a:sym typeface="Calibri"/>
              </a:rPr>
              <a:t>1.</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800"/>
              <a:buFont typeface="Arial"/>
              <a:buNone/>
            </a:pPr>
            <a:r>
              <a:rPr lang="en-US" sz="2800" b="1" i="1" u="none" strike="noStrike" cap="none">
                <a:solidFill>
                  <a:schemeClr val="dk1"/>
                </a:solidFill>
                <a:latin typeface="Calibri"/>
                <a:ea typeface="Calibri"/>
                <a:cs typeface="Calibri"/>
                <a:sym typeface="Calibri"/>
              </a:rPr>
              <a:t>TEACHER IDENTITY</a:t>
            </a:r>
            <a:endParaRPr sz="3600" b="1"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600"/>
              <a:buFont typeface="Arial"/>
              <a:buNone/>
            </a:pPr>
            <a:endParaRPr sz="3600" b="0" i="0" u="none" strike="noStrike" cap="none">
              <a:solidFill>
                <a:schemeClr val="dk1"/>
              </a:solidFill>
              <a:latin typeface="Calibri"/>
              <a:ea typeface="Calibri"/>
              <a:cs typeface="Calibri"/>
              <a:sym typeface="Calibri"/>
            </a:endParaRPr>
          </a:p>
        </p:txBody>
      </p:sp>
      <p:sp>
        <p:nvSpPr>
          <p:cNvPr id="218" name="Google Shape;218;p9"/>
          <p:cNvSpPr txBox="1"/>
          <p:nvPr/>
        </p:nvSpPr>
        <p:spPr>
          <a:xfrm>
            <a:off x="4068385" y="480416"/>
            <a:ext cx="4546800" cy="4278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endParaRPr sz="36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600"/>
              <a:buFont typeface="Arial"/>
              <a:buNone/>
            </a:pPr>
            <a:endParaRPr sz="36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600"/>
              <a:buFont typeface="Arial"/>
              <a:buNone/>
            </a:pPr>
            <a:endParaRPr sz="36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600"/>
              <a:buFont typeface="Arial"/>
              <a:buNone/>
            </a:pPr>
            <a:endParaRPr sz="36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800"/>
              <a:buFont typeface="Arial"/>
              <a:buNone/>
            </a:pPr>
            <a:r>
              <a:rPr lang="en-US" sz="2800" b="1" i="1" u="none" strike="noStrike" cap="none">
                <a:solidFill>
                  <a:schemeClr val="dk1"/>
                </a:solidFill>
                <a:latin typeface="Calibri"/>
                <a:ea typeface="Calibri"/>
                <a:cs typeface="Calibri"/>
                <a:sym typeface="Calibri"/>
              </a:rPr>
              <a:t>2.</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800"/>
              <a:buFont typeface="Arial"/>
              <a:buNone/>
            </a:pPr>
            <a:r>
              <a:rPr lang="en-US" sz="2800" b="1" i="1" u="none" strike="noStrike" cap="none">
                <a:solidFill>
                  <a:schemeClr val="dk1"/>
                </a:solidFill>
                <a:latin typeface="Calibri"/>
                <a:ea typeface="Calibri"/>
                <a:cs typeface="Calibri"/>
                <a:sym typeface="Calibri"/>
              </a:rPr>
              <a:t>SPACE PREFERENCES</a:t>
            </a:r>
            <a:endParaRPr sz="2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600"/>
              <a:buFont typeface="Arial"/>
              <a:buNone/>
            </a:pPr>
            <a:endParaRPr sz="3600" b="1"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600"/>
              <a:buFont typeface="Arial"/>
              <a:buNone/>
            </a:pPr>
            <a:endParaRPr sz="3600" b="0" i="0" u="none" strike="noStrike" cap="none">
              <a:solidFill>
                <a:schemeClr val="dk1"/>
              </a:solidFill>
              <a:latin typeface="Calibri"/>
              <a:ea typeface="Calibri"/>
              <a:cs typeface="Calibri"/>
              <a:sym typeface="Calibri"/>
            </a:endParaRPr>
          </a:p>
        </p:txBody>
      </p:sp>
      <p:sp>
        <p:nvSpPr>
          <p:cNvPr id="219" name="Google Shape;219;p9"/>
          <p:cNvSpPr txBox="1"/>
          <p:nvPr/>
        </p:nvSpPr>
        <p:spPr>
          <a:xfrm>
            <a:off x="7896315" y="480416"/>
            <a:ext cx="4546800" cy="4278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endParaRPr sz="36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600"/>
              <a:buFont typeface="Arial"/>
              <a:buNone/>
            </a:pPr>
            <a:endParaRPr sz="36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600"/>
              <a:buFont typeface="Arial"/>
              <a:buNone/>
            </a:pPr>
            <a:endParaRPr sz="36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600"/>
              <a:buFont typeface="Arial"/>
              <a:buNone/>
            </a:pPr>
            <a:endParaRPr sz="36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800"/>
              <a:buFont typeface="Arial"/>
              <a:buNone/>
            </a:pPr>
            <a:r>
              <a:rPr lang="en-US" sz="2800" b="1" i="1" u="none" strike="noStrike" cap="none">
                <a:solidFill>
                  <a:schemeClr val="dk1"/>
                </a:solidFill>
                <a:latin typeface="Calibri"/>
                <a:ea typeface="Calibri"/>
                <a:cs typeface="Calibri"/>
                <a:sym typeface="Calibri"/>
              </a:rPr>
              <a:t>3.</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800"/>
              <a:buFont typeface="Arial"/>
              <a:buNone/>
            </a:pPr>
            <a:r>
              <a:rPr lang="en-US" sz="2800" b="1" i="1" u="none" strike="noStrike" cap="none">
                <a:solidFill>
                  <a:schemeClr val="dk1"/>
                </a:solidFill>
                <a:latin typeface="Calibri"/>
                <a:ea typeface="Calibri"/>
                <a:cs typeface="Calibri"/>
                <a:sym typeface="Calibri"/>
              </a:rPr>
              <a:t>OWNERSHIP</a:t>
            </a:r>
            <a:endParaRPr sz="2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600"/>
              <a:buFont typeface="Arial"/>
              <a:buNone/>
            </a:pPr>
            <a:endParaRPr sz="3600" b="1"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600"/>
              <a:buFont typeface="Arial"/>
              <a:buNone/>
            </a:pPr>
            <a:endParaRPr sz="3600" b="0" i="0" u="none" strike="noStrike" cap="non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name="Kantoorthema">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Kantoorthema">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1719</Words>
  <Application>Microsoft Macintosh PowerPoint</Application>
  <PresentationFormat>Breedbeeld</PresentationFormat>
  <Paragraphs>282</Paragraphs>
  <Slides>21</Slides>
  <Notes>21</Notes>
  <HiddenSlides>1</HiddenSlides>
  <MMClips>0</MMClips>
  <ScaleCrop>false</ScaleCrop>
  <HeadingPairs>
    <vt:vector size="6" baseType="variant">
      <vt:variant>
        <vt:lpstr>Gebruikte lettertypen</vt:lpstr>
      </vt:variant>
      <vt:variant>
        <vt:i4>4</vt:i4>
      </vt:variant>
      <vt:variant>
        <vt:lpstr>Thema</vt:lpstr>
      </vt:variant>
      <vt:variant>
        <vt:i4>1</vt:i4>
      </vt:variant>
      <vt:variant>
        <vt:lpstr>Diatitels</vt:lpstr>
      </vt:variant>
      <vt:variant>
        <vt:i4>21</vt:i4>
      </vt:variant>
    </vt:vector>
  </HeadingPairs>
  <TitlesOfParts>
    <vt:vector size="26" baseType="lpstr">
      <vt:lpstr>Arial</vt:lpstr>
      <vt:lpstr>Avenir</vt:lpstr>
      <vt:lpstr>Calibri</vt:lpstr>
      <vt:lpstr>Times New Roman</vt:lpstr>
      <vt:lpstr>Kantoorthema</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1. Teacher identity</vt:lpstr>
      <vt:lpstr>1. Teacher identity</vt:lpstr>
      <vt:lpstr>2. Space preferences</vt:lpstr>
      <vt:lpstr>2. Space preferences</vt:lpstr>
      <vt:lpstr>2. Space preferences</vt:lpstr>
      <vt:lpstr>3. Ownership</vt:lpstr>
      <vt:lpstr>PowerPoint-presentatie</vt:lpstr>
      <vt:lpstr>break?</vt:lpstr>
      <vt:lpstr>PowerPoint-presentatie</vt:lpstr>
      <vt:lpstr>PowerPoint-presentatie</vt:lpstr>
      <vt:lpstr>PowerPoint-presentatie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Ruth Stevens</dc:creator>
  <cp:lastModifiedBy>Microsoft Office User</cp:lastModifiedBy>
  <cp:revision>1</cp:revision>
  <dcterms:created xsi:type="dcterms:W3CDTF">2025-02-24T08:41:22Z</dcterms:created>
  <dcterms:modified xsi:type="dcterms:W3CDTF">2026-01-30T08:26:27Z</dcterms:modified>
</cp:coreProperties>
</file>