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20"/>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C1F1"/>
    <a:srgbClr val="FFA7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A747F7-76BD-49AA-B07E-C49A195696A1}" v="128" dt="2026-03-09T13:05:37.9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18" autoAdjust="0"/>
    <p:restoredTop sz="55637" autoAdjust="0"/>
  </p:normalViewPr>
  <p:slideViewPr>
    <p:cSldViewPr snapToGrid="0">
      <p:cViewPr varScale="1">
        <p:scale>
          <a:sx n="83" d="100"/>
          <a:sy n="83" d="100"/>
        </p:scale>
        <p:origin x="2192" y="192"/>
      </p:cViewPr>
      <p:guideLst>
        <p:guide orient="horz" pos="1620"/>
        <p:guide pos="2880"/>
      </p:guideLst>
    </p:cSldViewPr>
  </p:slideViewPr>
  <p:outlineViewPr>
    <p:cViewPr>
      <p:scale>
        <a:sx n="33" d="100"/>
        <a:sy n="33" d="100"/>
      </p:scale>
      <p:origin x="0" y="-289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docs.google.com/document/d/14GOWAstjVHuwjG7JAo5UwD7M-HRM3Tu5/edit"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5bb192bf4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5bb192bf4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 u="sng" dirty="0">
                <a:solidFill>
                  <a:schemeClr val="hlink"/>
                </a:solidFill>
                <a:hlinkClick r:id="rId3"/>
              </a:rPr>
              <a:t>https://docs.google.com/document/d/14GOWAstjVHuwjG7JAo5UwD7M-HRM3Tu5/edit</a:t>
            </a:r>
            <a:r>
              <a:rPr lang="nl" dirty="0">
                <a:solidFill>
                  <a:srgbClr val="0000FF"/>
                </a:solidFill>
              </a:rPr>
              <a:t> </a:t>
            </a:r>
            <a:endParaRPr dirty="0">
              <a:solidFill>
                <a:srgbClr val="0000FF"/>
              </a:solidFill>
            </a:endParaRPr>
          </a:p>
          <a:p>
            <a:pPr marL="0" lvl="0" indent="0" algn="l" rtl="0">
              <a:spcBef>
                <a:spcPts val="0"/>
              </a:spcBef>
              <a:spcAft>
                <a:spcPts val="0"/>
              </a:spcAft>
              <a:buNone/>
            </a:pPr>
            <a:endParaRPr dirty="0">
              <a:solidFill>
                <a:srgbClr val="0000FF"/>
              </a:solidFill>
            </a:endParaRPr>
          </a:p>
          <a:p>
            <a:pPr marL="0" lvl="0" indent="0" algn="l" rtl="0">
              <a:spcBef>
                <a:spcPts val="0"/>
              </a:spcBef>
              <a:spcAft>
                <a:spcPts val="0"/>
              </a:spcAft>
              <a:buNone/>
            </a:pPr>
            <a:r>
              <a:rPr lang="nl" sz="1200" b="1" dirty="0">
                <a:solidFill>
                  <a:schemeClr val="dk1"/>
                </a:solidFill>
                <a:latin typeface="Calibri"/>
                <a:ea typeface="Calibri"/>
                <a:cs typeface="Calibri"/>
                <a:sym typeface="Calibri"/>
              </a:rPr>
              <a:t>Pillars in Practice: UD application in one or more of the four pillars of ALTITUDE referenced above</a:t>
            </a:r>
            <a:endParaRPr sz="1200" b="1" dirty="0">
              <a:solidFill>
                <a:schemeClr val="dk1"/>
              </a:solidFill>
              <a:latin typeface="Calibri"/>
              <a:ea typeface="Calibri"/>
              <a:cs typeface="Calibri"/>
              <a:sym typeface="Calibri"/>
            </a:endParaRPr>
          </a:p>
          <a:p>
            <a:pPr marL="0" lvl="0" indent="0" algn="l" rtl="0">
              <a:spcBef>
                <a:spcPts val="0"/>
              </a:spcBef>
              <a:spcAft>
                <a:spcPts val="0"/>
              </a:spcAft>
              <a:buNone/>
            </a:pPr>
            <a:endParaRPr sz="1200" b="1" dirty="0">
              <a:solidFill>
                <a:schemeClr val="dk1"/>
              </a:solidFill>
              <a:latin typeface="Calibri"/>
              <a:ea typeface="Calibri"/>
              <a:cs typeface="Calibri"/>
              <a:sym typeface="Calibri"/>
            </a:endParaRPr>
          </a:p>
          <a:p>
            <a:pPr marL="0" lvl="0" indent="0" algn="l" rtl="0">
              <a:spcBef>
                <a:spcPts val="0"/>
              </a:spcBef>
              <a:spcAft>
                <a:spcPts val="0"/>
              </a:spcAft>
              <a:buNone/>
            </a:pPr>
            <a:r>
              <a:rPr lang="nl" sz="1200" b="1" dirty="0">
                <a:solidFill>
                  <a:schemeClr val="dk1"/>
                </a:solidFill>
                <a:latin typeface="Calibri"/>
                <a:ea typeface="Calibri"/>
                <a:cs typeface="Calibri"/>
                <a:sym typeface="Calibri"/>
              </a:rPr>
              <a:t>Short Presentation (15 min)</a:t>
            </a:r>
          </a:p>
          <a:p>
            <a:pPr marL="0" lvl="0" indent="0" algn="l" rtl="0">
              <a:spcBef>
                <a:spcPts val="0"/>
              </a:spcBef>
              <a:spcAft>
                <a:spcPts val="0"/>
              </a:spcAft>
              <a:buNone/>
            </a:pPr>
            <a:endParaRPr lang="nl" sz="1200" b="1" i="1" u="none" strike="noStrike" cap="none" dirty="0">
              <a:solidFill>
                <a:schemeClr val="dk1"/>
              </a:solidFill>
              <a:effectLst/>
              <a:latin typeface="Calibri"/>
              <a:ea typeface="Arial"/>
              <a:cs typeface="Calibri"/>
              <a:sym typeface="Calibri"/>
            </a:endParaRPr>
          </a:p>
          <a:p>
            <a:pPr marL="0" lvl="0" indent="0" algn="l" rtl="0">
              <a:spcBef>
                <a:spcPts val="0"/>
              </a:spcBef>
              <a:spcAft>
                <a:spcPts val="0"/>
              </a:spcAft>
              <a:buNone/>
            </a:pPr>
            <a:r>
              <a:rPr lang="nl-BE" sz="1100" b="0" i="1" u="none" strike="noStrike" cap="none" dirty="0">
                <a:solidFill>
                  <a:srgbClr val="000000"/>
                </a:solidFill>
                <a:effectLst/>
                <a:latin typeface="Arial"/>
                <a:ea typeface="Arial"/>
                <a:cs typeface="Arial"/>
                <a:sym typeface="Arial"/>
              </a:rPr>
              <a:t>Welcome everyone, thank you for having me.</a:t>
            </a:r>
            <a:r>
              <a:rPr lang="nl-BE" sz="1200" b="0" i="0" u="none" strike="noStrike" cap="none" dirty="0">
                <a:solidFill>
                  <a:srgbClr val="000000"/>
                </a:solidFill>
                <a:effectLst/>
                <a:latin typeface="Arial"/>
                <a:ea typeface="Arial"/>
                <a:cs typeface="Arial"/>
                <a:sym typeface="Arial"/>
              </a:rPr>
              <a:t> </a:t>
            </a:r>
            <a:r>
              <a:rPr lang="nl-BE" sz="1100" b="0" i="1" u="none" strike="noStrike" cap="none" dirty="0">
                <a:solidFill>
                  <a:srgbClr val="000000"/>
                </a:solidFill>
                <a:effectLst/>
                <a:latin typeface="Arial"/>
                <a:ea typeface="Arial"/>
                <a:cs typeface="Arial"/>
                <a:sym typeface="Arial"/>
              </a:rPr>
              <a:t>My name is Sanne and I’m coming from the university of Hasselt in Belgium</a:t>
            </a:r>
            <a:endParaRPr lang="nl-BE" sz="1200" b="0" dirty="0">
              <a:effectLst/>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c6eeef436e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3c6eeef436e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buNone/>
            </a:pPr>
            <a:r>
              <a:rPr lang="nl-BE" sz="1100" b="1" i="0" u="none" strike="noStrike" cap="none" dirty="0">
                <a:solidFill>
                  <a:srgbClr val="000000"/>
                </a:solidFill>
                <a:effectLst/>
                <a:latin typeface="Arial"/>
                <a:ea typeface="Arial"/>
                <a:cs typeface="Arial"/>
                <a:sym typeface="Arial"/>
              </a:rPr>
              <a:t>I would like to do a little exercise. Maybe you will look different to a classroom in the future when you’re teaching and think about your time-space organisation.</a:t>
            </a:r>
            <a:endParaRPr lang="nl-BE" b="0" dirty="0">
              <a:effectLst/>
            </a:endParaRPr>
          </a:p>
          <a:p>
            <a:pPr marL="158750" indent="0" rtl="0">
              <a:buNone/>
            </a:pPr>
            <a:r>
              <a:rPr lang="nl-BE" sz="1100" b="1" i="0" u="none" strike="noStrike" cap="none" dirty="0">
                <a:solidFill>
                  <a:srgbClr val="000000"/>
                </a:solidFill>
                <a:effectLst/>
                <a:latin typeface="Arial"/>
                <a:ea typeface="Arial"/>
                <a:cs typeface="Arial"/>
                <a:sym typeface="Arial"/>
              </a:rPr>
              <a:t>Objective characteristics</a:t>
            </a:r>
            <a:endParaRPr lang="nl-BE" b="0" dirty="0">
              <a:effectLst/>
            </a:endParaRPr>
          </a:p>
          <a:p>
            <a:pPr marL="457200" indent="-298450" rtl="0" fontAlgn="base"/>
            <a:r>
              <a:rPr lang="nl-BE" sz="1100" b="0" i="0" u="none" strike="noStrike" cap="none" dirty="0">
                <a:solidFill>
                  <a:srgbClr val="000000"/>
                </a:solidFill>
                <a:effectLst/>
                <a:latin typeface="Arial"/>
                <a:ea typeface="Arial"/>
                <a:cs typeface="Arial"/>
                <a:sym typeface="Arial"/>
              </a:rPr>
              <a:t>Size and layout (number of seats, arrangement, circulation)</a:t>
            </a:r>
          </a:p>
          <a:p>
            <a:pPr marL="457200" indent="-298450" rtl="0" fontAlgn="base"/>
            <a:r>
              <a:rPr lang="nl-BE" sz="1100" b="0" i="0" u="none" strike="noStrike" cap="none" dirty="0">
                <a:solidFill>
                  <a:srgbClr val="000000"/>
                </a:solidFill>
                <a:effectLst/>
                <a:latin typeface="Arial"/>
                <a:ea typeface="Arial"/>
                <a:cs typeface="Arial"/>
                <a:sym typeface="Arial"/>
              </a:rPr>
              <a:t>Furniture (movable or fixed)</a:t>
            </a:r>
          </a:p>
          <a:p>
            <a:pPr marL="457200" indent="-298450" rtl="0" fontAlgn="base"/>
            <a:r>
              <a:rPr lang="nl-BE" sz="1100" b="0" i="0" u="none" strike="noStrike" cap="none" dirty="0">
                <a:solidFill>
                  <a:srgbClr val="000000"/>
                </a:solidFill>
                <a:effectLst/>
                <a:latin typeface="Arial"/>
                <a:ea typeface="Arial"/>
                <a:cs typeface="Arial"/>
                <a:sym typeface="Arial"/>
              </a:rPr>
              <a:t>Light, acoustics, ventilation</a:t>
            </a:r>
          </a:p>
          <a:p>
            <a:pPr marL="457200" indent="-298450" rtl="0" fontAlgn="base"/>
            <a:r>
              <a:rPr lang="nl-BE" sz="1100" b="0" i="0" u="none" strike="noStrike" cap="none" dirty="0">
                <a:solidFill>
                  <a:srgbClr val="000000"/>
                </a:solidFill>
                <a:effectLst/>
                <a:latin typeface="Arial"/>
                <a:ea typeface="Arial"/>
                <a:cs typeface="Arial"/>
                <a:sym typeface="Arial"/>
              </a:rPr>
              <a:t>Technology (screen, power outlets for laptop, projector)</a:t>
            </a:r>
          </a:p>
          <a:p>
            <a:pPr marL="158750" indent="0" rtl="0">
              <a:buNone/>
            </a:pPr>
            <a:endParaRPr lang="nl-BE" sz="1100" b="1" i="0" u="none" strike="noStrike" cap="none" dirty="0">
              <a:solidFill>
                <a:srgbClr val="000000"/>
              </a:solidFill>
              <a:effectLst/>
              <a:latin typeface="Arial"/>
              <a:ea typeface="Arial"/>
              <a:cs typeface="Arial"/>
              <a:sym typeface="Arial"/>
            </a:endParaRPr>
          </a:p>
          <a:p>
            <a:pPr marL="158750" indent="0" rtl="0">
              <a:buNone/>
            </a:pPr>
            <a:r>
              <a:rPr lang="nl-BE" sz="1100" b="1" i="0" u="none" strike="noStrike" cap="none" dirty="0">
                <a:solidFill>
                  <a:srgbClr val="000000"/>
                </a:solidFill>
                <a:effectLst/>
                <a:latin typeface="Arial"/>
                <a:ea typeface="Arial"/>
                <a:cs typeface="Arial"/>
                <a:sym typeface="Arial"/>
              </a:rPr>
              <a:t>Affective characteristics</a:t>
            </a:r>
            <a:endParaRPr lang="nl-BE" b="0" dirty="0">
              <a:effectLst/>
            </a:endParaRPr>
          </a:p>
          <a:p>
            <a:pPr marL="457200" indent="-298450" rtl="0" fontAlgn="base"/>
            <a:r>
              <a:rPr lang="nl-BE" sz="1100" b="0" i="0" u="none" strike="noStrike" cap="none" dirty="0">
                <a:solidFill>
                  <a:srgbClr val="000000"/>
                </a:solidFill>
                <a:effectLst/>
                <a:latin typeface="Arial"/>
                <a:ea typeface="Arial"/>
                <a:cs typeface="Arial"/>
                <a:sym typeface="Arial"/>
              </a:rPr>
              <a:t>First impression: this room feels …………………</a:t>
            </a:r>
          </a:p>
          <a:p>
            <a:pPr marL="457200" indent="-298450" rtl="0" fontAlgn="base"/>
            <a:r>
              <a:rPr lang="nl-BE" sz="1100" b="0" i="0" u="none" strike="noStrike" cap="none" dirty="0">
                <a:solidFill>
                  <a:srgbClr val="000000"/>
                </a:solidFill>
                <a:effectLst/>
                <a:latin typeface="Arial"/>
                <a:ea typeface="Arial"/>
                <a:cs typeface="Arial"/>
                <a:sym typeface="Arial"/>
              </a:rPr>
              <a:t>Does it feel the same for teacher and student? Why?</a:t>
            </a:r>
          </a:p>
          <a:p>
            <a:pPr marL="457200" indent="-298450" rtl="0" fontAlgn="base"/>
            <a:r>
              <a:rPr lang="nl-BE" sz="1100" b="0" i="0" u="none" strike="noStrike" cap="none" dirty="0">
                <a:solidFill>
                  <a:srgbClr val="000000"/>
                </a:solidFill>
                <a:effectLst/>
                <a:latin typeface="Arial"/>
                <a:ea typeface="Arial"/>
                <a:cs typeface="Arial"/>
                <a:sym typeface="Arial"/>
              </a:rPr>
              <a:t>Name 3–5 experiential qualities and their spatial causes</a:t>
            </a:r>
          </a:p>
          <a:p>
            <a:pPr marL="457200" indent="-298450" rtl="0" fontAlgn="base"/>
            <a:r>
              <a:rPr lang="nl-BE" sz="1100" b="0" i="0" u="none" strike="noStrike" cap="none" dirty="0">
                <a:solidFill>
                  <a:srgbClr val="000000"/>
                </a:solidFill>
                <a:effectLst/>
                <a:latin typeface="Arial"/>
                <a:ea typeface="Arial"/>
                <a:cs typeface="Arial"/>
                <a:sym typeface="Arial"/>
              </a:rPr>
              <a:t>Are there distracting elements?</a:t>
            </a:r>
          </a:p>
          <a:p>
            <a:pPr marL="457200" indent="-298450" rtl="0" fontAlgn="base"/>
            <a:r>
              <a:rPr lang="nl-BE" sz="1100" b="0" i="0" u="none" strike="noStrike" cap="none" dirty="0">
                <a:solidFill>
                  <a:srgbClr val="000000"/>
                </a:solidFill>
                <a:effectLst/>
                <a:latin typeface="Arial"/>
                <a:ea typeface="Arial"/>
                <a:cs typeface="Arial"/>
                <a:sym typeface="Arial"/>
              </a:rPr>
              <a:t>What would you change to improve learning?</a:t>
            </a:r>
          </a:p>
          <a:p>
            <a:pPr marL="158750" indent="0">
              <a:buNone/>
            </a:pPr>
            <a:br>
              <a:rPr lang="nl-BE" b="0" dirty="0">
                <a:effectLst/>
              </a:rPr>
            </a:b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3c6eeef436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3c6eeef436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buNone/>
            </a:pPr>
            <a:r>
              <a:rPr lang="nl-BE" sz="800" b="0" i="0" u="none" strike="noStrike" cap="none" dirty="0">
                <a:solidFill>
                  <a:srgbClr val="000000"/>
                </a:solidFill>
                <a:effectLst/>
                <a:latin typeface="Arial"/>
                <a:ea typeface="Arial"/>
                <a:cs typeface="Arial"/>
                <a:sym typeface="Arial"/>
              </a:rPr>
              <a:t>One of the tools we've developed is the 'Teacher’s Rider’ workshop.</a:t>
            </a:r>
            <a:endParaRPr lang="nl-BE" sz="800" b="0" dirty="0">
              <a:effectLst/>
            </a:endParaRPr>
          </a:p>
          <a:p>
            <a:pPr marL="158750" indent="0" rtl="0">
              <a:buNone/>
            </a:pPr>
            <a:r>
              <a:rPr lang="nl-BE" sz="800" b="0" i="0" u="none" strike="noStrike" cap="none" dirty="0">
                <a:solidFill>
                  <a:srgbClr val="000000"/>
                </a:solidFill>
                <a:effectLst/>
                <a:latin typeface="Arial"/>
                <a:ea typeface="Arial"/>
                <a:cs typeface="Arial"/>
                <a:sym typeface="Arial"/>
              </a:rPr>
              <a:t>The rider  is a workshop designed to </a:t>
            </a:r>
            <a:r>
              <a:rPr lang="nl-BE" sz="800" b="1" i="0" u="none" strike="noStrike" cap="none" dirty="0">
                <a:solidFill>
                  <a:srgbClr val="000000"/>
                </a:solidFill>
                <a:effectLst/>
                <a:latin typeface="Arial"/>
                <a:ea typeface="Arial"/>
                <a:cs typeface="Arial"/>
                <a:sym typeface="Arial"/>
              </a:rPr>
              <a:t>reawaken and inspire architectural awareness among teachers</a:t>
            </a:r>
            <a:r>
              <a:rPr lang="nl-BE" sz="800" b="0" i="0" u="none" strike="noStrike" cap="none" dirty="0">
                <a:solidFill>
                  <a:srgbClr val="000000"/>
                </a:solidFill>
                <a:effectLst/>
                <a:latin typeface="Arial"/>
                <a:ea typeface="Arial"/>
                <a:cs typeface="Arial"/>
                <a:sym typeface="Arial"/>
              </a:rPr>
              <a:t>. In this session, educators begin by exploring their </a:t>
            </a:r>
            <a:r>
              <a:rPr lang="nl-BE" sz="800" b="1" i="0" u="none" strike="noStrike" cap="none" dirty="0">
                <a:solidFill>
                  <a:srgbClr val="000000"/>
                </a:solidFill>
                <a:effectLst/>
                <a:latin typeface="Arial"/>
                <a:ea typeface="Arial"/>
                <a:cs typeface="Arial"/>
                <a:sym typeface="Arial"/>
              </a:rPr>
              <a:t>own identity as teachers</a:t>
            </a:r>
            <a:r>
              <a:rPr lang="nl-BE" sz="800" b="0" i="0" u="none" strike="noStrike" cap="none" dirty="0">
                <a:solidFill>
                  <a:srgbClr val="000000"/>
                </a:solidFill>
                <a:effectLst/>
                <a:latin typeface="Arial"/>
                <a:ea typeface="Arial"/>
                <a:cs typeface="Arial"/>
                <a:sym typeface="Arial"/>
              </a:rPr>
              <a:t>; how do I teach, and what values and principles do I want to uphold? We then invite them to engage with an </a:t>
            </a:r>
            <a:r>
              <a:rPr lang="nl-BE" sz="800" b="1" i="0" u="none" strike="noStrike" cap="none" dirty="0">
                <a:solidFill>
                  <a:srgbClr val="000000"/>
                </a:solidFill>
                <a:effectLst/>
                <a:latin typeface="Arial"/>
                <a:ea typeface="Arial"/>
                <a:cs typeface="Arial"/>
                <a:sym typeface="Arial"/>
              </a:rPr>
              <a:t>utopian educational landscape </a:t>
            </a:r>
            <a:r>
              <a:rPr lang="nl-BE" sz="800" b="0" i="0" u="none" strike="noStrike" cap="none" dirty="0">
                <a:solidFill>
                  <a:srgbClr val="000000"/>
                </a:solidFill>
                <a:effectLst/>
                <a:latin typeface="Arial"/>
                <a:ea typeface="Arial"/>
                <a:cs typeface="Arial"/>
                <a:sym typeface="Arial"/>
              </a:rPr>
              <a:t>and select their ideal setting, identifying which </a:t>
            </a:r>
            <a:r>
              <a:rPr lang="nl-BE" sz="800" b="1" i="0" u="none" strike="noStrike" cap="none" dirty="0">
                <a:solidFill>
                  <a:srgbClr val="000000"/>
                </a:solidFill>
                <a:effectLst/>
                <a:latin typeface="Arial"/>
                <a:ea typeface="Arial"/>
                <a:cs typeface="Arial"/>
                <a:sym typeface="Arial"/>
              </a:rPr>
              <a:t>spatial elements resonate with them and why</a:t>
            </a:r>
            <a:r>
              <a:rPr lang="nl-BE" sz="800" b="0" i="0" u="none" strike="noStrike" cap="none" dirty="0">
                <a:solidFill>
                  <a:srgbClr val="000000"/>
                </a:solidFill>
                <a:effectLst/>
                <a:latin typeface="Arial"/>
                <a:ea typeface="Arial"/>
                <a:cs typeface="Arial"/>
                <a:sym typeface="Arial"/>
              </a:rPr>
              <a:t>. Next, we ask them to consider what they really </a:t>
            </a:r>
            <a:r>
              <a:rPr lang="nl-BE" sz="800" b="1" i="0" u="none" strike="noStrike" cap="none" dirty="0">
                <a:solidFill>
                  <a:srgbClr val="000000"/>
                </a:solidFill>
                <a:effectLst/>
                <a:latin typeface="Arial"/>
                <a:ea typeface="Arial"/>
                <a:cs typeface="Arial"/>
                <a:sym typeface="Arial"/>
              </a:rPr>
              <a:t>need</a:t>
            </a:r>
            <a:r>
              <a:rPr lang="nl-BE" sz="800" b="0" i="0" u="none" strike="noStrike" cap="none" dirty="0">
                <a:solidFill>
                  <a:srgbClr val="000000"/>
                </a:solidFill>
                <a:effectLst/>
                <a:latin typeface="Arial"/>
                <a:ea typeface="Arial"/>
                <a:cs typeface="Arial"/>
                <a:sym typeface="Arial"/>
              </a:rPr>
              <a:t> in order </a:t>
            </a:r>
            <a:r>
              <a:rPr lang="nl-BE" sz="800" b="1" i="0" u="none" strike="noStrike" cap="none" dirty="0">
                <a:solidFill>
                  <a:srgbClr val="000000"/>
                </a:solidFill>
                <a:effectLst/>
                <a:latin typeface="Arial"/>
                <a:ea typeface="Arial"/>
                <a:cs typeface="Arial"/>
                <a:sym typeface="Arial"/>
              </a:rPr>
              <a:t>to ‘perform’ as educators</a:t>
            </a:r>
            <a:r>
              <a:rPr lang="nl-BE" sz="800" b="0" i="0" u="none" strike="noStrike" cap="none" dirty="0">
                <a:solidFill>
                  <a:srgbClr val="000000"/>
                </a:solidFill>
                <a:effectLst/>
                <a:latin typeface="Arial"/>
                <a:ea typeface="Arial"/>
                <a:cs typeface="Arial"/>
                <a:sym typeface="Arial"/>
              </a:rPr>
              <a:t>, hence the name ‘Rider’, inspired by the </a:t>
            </a:r>
            <a:r>
              <a:rPr lang="nl-BE" sz="800" b="1" i="0" u="none" strike="noStrike" cap="none" dirty="0">
                <a:solidFill>
                  <a:srgbClr val="000000"/>
                </a:solidFill>
                <a:effectLst/>
                <a:latin typeface="Arial"/>
                <a:ea typeface="Arial"/>
                <a:cs typeface="Arial"/>
                <a:sym typeface="Arial"/>
              </a:rPr>
              <a:t>performance industry</a:t>
            </a:r>
            <a:r>
              <a:rPr lang="nl-BE" sz="800" b="0" i="0" u="none" strike="noStrike" cap="none" dirty="0">
                <a:solidFill>
                  <a:srgbClr val="000000"/>
                </a:solidFill>
                <a:effectLst/>
                <a:latin typeface="Arial"/>
                <a:ea typeface="Arial"/>
                <a:cs typeface="Arial"/>
                <a:sym typeface="Arial"/>
              </a:rPr>
              <a:t>: what do they require to deliver </a:t>
            </a:r>
            <a:r>
              <a:rPr lang="nl-BE" sz="800" b="1" i="0" u="none" strike="noStrike" cap="none" dirty="0">
                <a:solidFill>
                  <a:srgbClr val="000000"/>
                </a:solidFill>
                <a:effectLst/>
                <a:latin typeface="Arial"/>
                <a:ea typeface="Arial"/>
                <a:cs typeface="Arial"/>
                <a:sym typeface="Arial"/>
              </a:rPr>
              <a:t>their best teaching experience</a:t>
            </a:r>
            <a:r>
              <a:rPr lang="nl-BE" sz="800" b="0" i="0" u="none" strike="noStrike" cap="none" dirty="0">
                <a:solidFill>
                  <a:srgbClr val="000000"/>
                </a:solidFill>
                <a:effectLst/>
                <a:latin typeface="Arial"/>
                <a:ea typeface="Arial"/>
                <a:cs typeface="Arial"/>
                <a:sym typeface="Arial"/>
              </a:rPr>
              <a:t>? And equally important, where does their </a:t>
            </a:r>
            <a:r>
              <a:rPr lang="nl-BE" sz="800" b="1" i="0" u="none" strike="noStrike" cap="none" dirty="0">
                <a:solidFill>
                  <a:srgbClr val="000000"/>
                </a:solidFill>
                <a:effectLst/>
                <a:latin typeface="Arial"/>
                <a:ea typeface="Arial"/>
                <a:cs typeface="Arial"/>
                <a:sym typeface="Arial"/>
              </a:rPr>
              <a:t>sense of ownership </a:t>
            </a:r>
            <a:r>
              <a:rPr lang="nl-BE" sz="800" b="0" i="0" u="none" strike="noStrike" cap="none" dirty="0">
                <a:solidFill>
                  <a:srgbClr val="000000"/>
                </a:solidFill>
                <a:effectLst/>
                <a:latin typeface="Arial"/>
                <a:ea typeface="Arial"/>
                <a:cs typeface="Arial"/>
                <a:sym typeface="Arial"/>
              </a:rPr>
              <a:t>over the space begin?</a:t>
            </a:r>
            <a:endParaRPr lang="nl-BE" sz="800" b="0" dirty="0">
              <a:effectLst/>
            </a:endParaRPr>
          </a:p>
          <a:p>
            <a:pPr marL="158750" indent="0" rtl="0">
              <a:buNone/>
            </a:pPr>
            <a:r>
              <a:rPr lang="nl-BE" sz="800" b="0" i="0" u="none" strike="noStrike" cap="none" dirty="0">
                <a:solidFill>
                  <a:srgbClr val="000000"/>
                </a:solidFill>
                <a:effectLst/>
                <a:latin typeface="Arial"/>
                <a:ea typeface="Arial"/>
                <a:cs typeface="Arial"/>
                <a:sym typeface="Arial"/>
              </a:rPr>
              <a:t>Through this workshop, we aim to provoke </a:t>
            </a:r>
            <a:r>
              <a:rPr lang="nl-BE" sz="800" b="1" i="0" u="none" strike="noStrike" cap="none" dirty="0">
                <a:solidFill>
                  <a:srgbClr val="000000"/>
                </a:solidFill>
                <a:effectLst/>
                <a:latin typeface="Arial"/>
                <a:ea typeface="Arial"/>
                <a:cs typeface="Arial"/>
                <a:sym typeface="Arial"/>
              </a:rPr>
              <a:t>deeper thinking about physical learning environments </a:t>
            </a:r>
            <a:r>
              <a:rPr lang="nl-BE" sz="800" b="0" i="0" u="none" strike="noStrike" cap="none" dirty="0">
                <a:solidFill>
                  <a:srgbClr val="000000"/>
                </a:solidFill>
                <a:effectLst/>
                <a:latin typeface="Arial"/>
                <a:ea typeface="Arial"/>
                <a:cs typeface="Arial"/>
                <a:sym typeface="Arial"/>
              </a:rPr>
              <a:t>and, hopefully</a:t>
            </a:r>
            <a:r>
              <a:rPr lang="nl-BE" sz="800" b="1" i="0" u="none" strike="noStrike" cap="none" dirty="0">
                <a:solidFill>
                  <a:srgbClr val="000000"/>
                </a:solidFill>
                <a:effectLst/>
                <a:latin typeface="Arial"/>
                <a:ea typeface="Arial"/>
                <a:cs typeface="Arial"/>
                <a:sym typeface="Arial"/>
              </a:rPr>
              <a:t>, inspire </a:t>
            </a:r>
            <a:r>
              <a:rPr lang="nl-BE" sz="800" b="0" i="0" u="none" strike="noStrike" cap="none" dirty="0">
                <a:solidFill>
                  <a:srgbClr val="000000"/>
                </a:solidFill>
                <a:effectLst/>
                <a:latin typeface="Arial"/>
                <a:ea typeface="Arial"/>
                <a:cs typeface="Arial"/>
                <a:sym typeface="Arial"/>
              </a:rPr>
              <a:t>participants to take initiative in how they use and adapt their spaces—with the ultimate goal </a:t>
            </a:r>
            <a:r>
              <a:rPr lang="nl-BE" sz="800" b="1" i="0" u="none" strike="noStrike" cap="none" dirty="0">
                <a:solidFill>
                  <a:srgbClr val="000000"/>
                </a:solidFill>
                <a:effectLst/>
                <a:latin typeface="Arial"/>
                <a:ea typeface="Arial"/>
                <a:cs typeface="Arial"/>
                <a:sym typeface="Arial"/>
              </a:rPr>
              <a:t>of improving the quality of their teaching</a:t>
            </a:r>
            <a:r>
              <a:rPr lang="nl-BE" sz="800" b="0" i="0" u="none" strike="noStrike" cap="none" dirty="0">
                <a:solidFill>
                  <a:srgbClr val="000000"/>
                </a:solidFill>
                <a:effectLst/>
                <a:latin typeface="Arial"/>
                <a:ea typeface="Arial"/>
                <a:cs typeface="Arial"/>
                <a:sym typeface="Arial"/>
              </a:rPr>
              <a:t>.</a:t>
            </a:r>
            <a:endParaRPr lang="nl-BE" sz="800" b="0" dirty="0">
              <a:effectLst/>
            </a:endParaRPr>
          </a:p>
          <a:p>
            <a:pPr marL="158750" indent="0">
              <a:buNone/>
            </a:pPr>
            <a:br>
              <a:rPr lang="nl-BE" sz="800" b="0" dirty="0">
                <a:effectLst/>
              </a:rPr>
            </a:br>
            <a:br>
              <a:rPr lang="nl-BE" sz="800" b="0" dirty="0">
                <a:effectLst/>
              </a:rPr>
            </a:br>
            <a:endParaRPr lang="nl-BE" sz="800" b="0" dirty="0">
              <a:effectLst/>
            </a:endParaRPr>
          </a:p>
          <a:p>
            <a:pPr marL="158750" indent="0" rtl="0">
              <a:buNone/>
            </a:pPr>
            <a:r>
              <a:rPr lang="nl-BE" sz="800" b="0" i="1" u="none" strike="noStrike" cap="none" dirty="0">
                <a:solidFill>
                  <a:schemeClr val="accent1"/>
                </a:solidFill>
                <a:effectLst/>
                <a:latin typeface="Arial"/>
                <a:ea typeface="Arial"/>
                <a:cs typeface="Arial"/>
                <a:sym typeface="Arial"/>
              </a:rPr>
              <a:t>Een van de tools die we hebben ontwikkeld is de ‘Teachers Rider’ workshop.</a:t>
            </a:r>
            <a:endParaRPr lang="nl-BE" sz="800" b="0" dirty="0">
              <a:solidFill>
                <a:schemeClr val="accent1"/>
              </a:solidFill>
              <a:effectLst/>
            </a:endParaRPr>
          </a:p>
          <a:p>
            <a:pPr marL="158750" indent="0" rtl="0">
              <a:buNone/>
            </a:pPr>
            <a:r>
              <a:rPr lang="nl-BE" sz="800" b="0" i="1" u="none" strike="noStrike" cap="none" dirty="0">
                <a:solidFill>
                  <a:schemeClr val="accent1"/>
                </a:solidFill>
                <a:effectLst/>
                <a:latin typeface="Arial"/>
                <a:ea typeface="Arial"/>
                <a:cs typeface="Arial"/>
                <a:sym typeface="Arial"/>
              </a:rPr>
              <a:t>De rider is een workshop ontworpen om het architectonisch bewustzijn van docenten te ontdekken en bewustzijn te vergroten. In deze sessie gaan docenten eerst opzoek naar hun eigen identiteit als leerkracht; hoe geef ik les en welke waarden en principes wil ik uitdragen? Daarna nodigen we ze uit om om zich te verdiepen in het utopische leerlandschap dat we hebben ontworpen; ze moeten hun ideale setting selecteren, identificeren welke ruimtelijke elementen bij hun passen en waarom. Vervolgens vragen we hen om na te denken over wat ze echt nodig hebben om te ‘performen’ als leerkracht. Dit is ook waar de naam Rider vandaan komt; we inspireerden ons op de popcultuur waar bijvoorbeeld een beyonce een rider heeft met dingen die ze nodig heeft en ander niet komt; wat heb jij als docent echt nodig om je beste optreden/ leerervaring te brengen? Maar ook even belangrijk, waar begint dat stukje eigenaarschap over de ruimte. </a:t>
            </a:r>
            <a:endParaRPr lang="nl-BE" sz="800" b="0" dirty="0">
              <a:solidFill>
                <a:schemeClr val="accent1"/>
              </a:solidFill>
              <a:effectLst/>
            </a:endParaRPr>
          </a:p>
          <a:p>
            <a:pPr marL="158750" indent="0" rtl="0">
              <a:buNone/>
            </a:pPr>
            <a:r>
              <a:rPr lang="nl-BE" sz="800" b="0" i="1" u="none" strike="noStrike" cap="none" dirty="0">
                <a:solidFill>
                  <a:schemeClr val="accent1"/>
                </a:solidFill>
                <a:effectLst/>
                <a:latin typeface="Arial"/>
                <a:ea typeface="Arial"/>
                <a:cs typeface="Arial"/>
                <a:sym typeface="Arial"/>
              </a:rPr>
              <a:t>Het doel van de workshop is om docenten dieper te laten nadenken over de fysieke leeromgeving en, hopelijk, inspireren zodat participanten initiatief gaan nemen in hoe ze de ruimte gebruiken en aanpassen, met het uiteindelijke doel om de kwaliteit van hun lessen te verbeteren .</a:t>
            </a:r>
            <a:endParaRPr lang="nl-BE" sz="800" b="0" dirty="0">
              <a:solidFill>
                <a:schemeClr val="accent1"/>
              </a:solidFill>
              <a:effectLst/>
            </a:endParaRPr>
          </a:p>
          <a:p>
            <a:pPr marL="158750" indent="0">
              <a:buNone/>
            </a:pPr>
            <a:br>
              <a:rPr lang="nl-BE" sz="800" dirty="0"/>
            </a:br>
            <a:endParaRPr sz="8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5b6ce1ba14_2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35b6ce1ba14_2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buNone/>
            </a:pPr>
            <a:r>
              <a:rPr lang="nl-BE" sz="800" b="0" i="0" u="none" strike="noStrike" cap="none" dirty="0">
                <a:solidFill>
                  <a:srgbClr val="000000"/>
                </a:solidFill>
                <a:effectLst/>
                <a:latin typeface="Arial"/>
                <a:ea typeface="Arial"/>
                <a:cs typeface="Arial"/>
                <a:sym typeface="Arial"/>
              </a:rPr>
              <a:t>This is the poster of the Utopian Learning landscape we use in the workshop: here you can find 22 distinct educational scenario’s. Each scenario represented a unique combination of a teaching activity and spatial condition, designed to reflect a wide spectrum of pedagogical possibilities and environmental contexts.</a:t>
            </a:r>
            <a:endParaRPr lang="nl-BE" sz="800" b="0" dirty="0">
              <a:effectLst/>
            </a:endParaRPr>
          </a:p>
          <a:p>
            <a:pPr marL="158750" indent="0">
              <a:buNone/>
            </a:pPr>
            <a:br>
              <a:rPr lang="nl-BE" sz="800" b="0" dirty="0">
                <a:effectLst/>
              </a:rPr>
            </a:br>
            <a:endParaRPr lang="nl-BE" sz="800" b="0" dirty="0">
              <a:effectLst/>
            </a:endParaRPr>
          </a:p>
          <a:p>
            <a:pPr marL="158750" indent="0" rtl="0">
              <a:buNone/>
            </a:pPr>
            <a:r>
              <a:rPr lang="nl-BE" sz="800" b="0" i="1" u="none" strike="noStrike" cap="none" dirty="0">
                <a:solidFill>
                  <a:schemeClr val="accent1"/>
                </a:solidFill>
                <a:effectLst/>
                <a:latin typeface="Arial"/>
                <a:ea typeface="Arial"/>
                <a:cs typeface="Arial"/>
                <a:sym typeface="Arial"/>
              </a:rPr>
              <a:t>Dit is de poster van het utopische leerlandschap die we hebben ontworpen en gebruiken tijdens de workshop: hierop kun je 22 educatieve scenario’s terugvinden. Iedere scenario representeert een unieke combinatie van een leeractiviteit en een ruimtelijke conditie, ontworpen om te reflecteren op een breed spectrum van pedagogische mogelijkheden en ruimtelijke contexten. </a:t>
            </a:r>
            <a:endParaRPr lang="nl-BE" sz="800" b="0" dirty="0">
              <a:solidFill>
                <a:schemeClr val="accent1"/>
              </a:solidFill>
              <a:effectLs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35b6ce1ba14_2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35b6ce1ba14_2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buNone/>
            </a:pPr>
            <a:r>
              <a:rPr lang="nl-BE" sz="800" b="0" i="0" u="none" strike="noStrike" cap="none" dirty="0">
                <a:solidFill>
                  <a:srgbClr val="000000"/>
                </a:solidFill>
                <a:effectLst/>
                <a:latin typeface="Arial"/>
                <a:ea typeface="Arial"/>
                <a:cs typeface="Arial"/>
                <a:sym typeface="Arial"/>
              </a:rPr>
              <a:t>We delivered this workshop at the </a:t>
            </a:r>
            <a:r>
              <a:rPr lang="nl-BE" sz="800" b="1" i="0" u="none" strike="noStrike" cap="none" dirty="0">
                <a:solidFill>
                  <a:srgbClr val="000000"/>
                </a:solidFill>
                <a:effectLst/>
                <a:latin typeface="Arial"/>
                <a:ea typeface="Arial"/>
                <a:cs typeface="Arial"/>
                <a:sym typeface="Arial"/>
              </a:rPr>
              <a:t>Velov-Velon conference </a:t>
            </a:r>
            <a:r>
              <a:rPr lang="nl-BE" sz="800" b="0" i="0" u="none" strike="noStrike" cap="none" dirty="0">
                <a:solidFill>
                  <a:srgbClr val="000000"/>
                </a:solidFill>
                <a:effectLst/>
                <a:latin typeface="Arial"/>
                <a:ea typeface="Arial"/>
                <a:cs typeface="Arial"/>
                <a:sym typeface="Arial"/>
              </a:rPr>
              <a:t>last year in Rotterdam in the Netherlands, where it was very well received. Just a week later, we conducted the same workshop with </a:t>
            </a:r>
            <a:r>
              <a:rPr lang="nl-BE" sz="800" b="1" i="0" u="none" strike="noStrike" cap="none" dirty="0">
                <a:solidFill>
                  <a:srgbClr val="000000"/>
                </a:solidFill>
                <a:effectLst/>
                <a:latin typeface="Arial"/>
                <a:ea typeface="Arial"/>
                <a:cs typeface="Arial"/>
                <a:sym typeface="Arial"/>
              </a:rPr>
              <a:t>pre-service teachers at the Faculty of Education in León, Spain</a:t>
            </a:r>
            <a:r>
              <a:rPr lang="nl-BE" sz="800" b="0" i="0" u="none" strike="noStrike" cap="none" dirty="0">
                <a:solidFill>
                  <a:srgbClr val="000000"/>
                </a:solidFill>
                <a:effectLst/>
                <a:latin typeface="Arial"/>
                <a:ea typeface="Arial"/>
                <a:cs typeface="Arial"/>
                <a:sym typeface="Arial"/>
              </a:rPr>
              <a:t>, working with various groups. We strongly believe that a shift in mindset is needed—and that shift begins already in teacher training, with the educators of the future.</a:t>
            </a:r>
            <a:endParaRPr lang="nl-BE" sz="800" b="0" dirty="0">
              <a:effectLst/>
            </a:endParaRPr>
          </a:p>
          <a:p>
            <a:pPr marL="158750" indent="0" rtl="0">
              <a:buNone/>
            </a:pPr>
            <a:r>
              <a:rPr lang="nl-BE" sz="800" b="0" i="0" u="none" strike="noStrike" cap="none" dirty="0">
                <a:solidFill>
                  <a:srgbClr val="000000"/>
                </a:solidFill>
                <a:effectLst/>
                <a:latin typeface="Arial"/>
                <a:ea typeface="Arial"/>
                <a:cs typeface="Arial"/>
                <a:sym typeface="Arial"/>
              </a:rPr>
              <a:t>Nice to mention: The workshop was tested in three national and international pilots and developed into an </a:t>
            </a:r>
            <a:r>
              <a:rPr lang="nl-BE" sz="800" b="1" i="0" u="none" strike="noStrike" cap="none" dirty="0">
                <a:solidFill>
                  <a:srgbClr val="000000"/>
                </a:solidFill>
                <a:effectLst/>
                <a:latin typeface="Arial"/>
                <a:ea typeface="Arial"/>
                <a:cs typeface="Arial"/>
                <a:sym typeface="Arial"/>
              </a:rPr>
              <a:t>A1 publication, now published by </a:t>
            </a:r>
            <a:r>
              <a:rPr lang="nl-BE" sz="800" b="1" i="1" u="none" strike="noStrike" cap="none" dirty="0">
                <a:solidFill>
                  <a:srgbClr val="000000"/>
                </a:solidFill>
                <a:effectLst/>
                <a:latin typeface="Arial"/>
                <a:ea typeface="Arial"/>
                <a:cs typeface="Arial"/>
                <a:sym typeface="Arial"/>
              </a:rPr>
              <a:t>Archnet-’I-J-A-R’</a:t>
            </a:r>
            <a:r>
              <a:rPr lang="nl-BE" sz="800" b="0" i="0" u="none" strike="noStrike" cap="none" dirty="0">
                <a:solidFill>
                  <a:srgbClr val="000000"/>
                </a:solidFill>
                <a:effectLst/>
                <a:latin typeface="Arial"/>
                <a:ea typeface="Arial"/>
                <a:cs typeface="Arial"/>
                <a:sym typeface="Arial"/>
              </a:rPr>
              <a:t>.</a:t>
            </a:r>
            <a:endParaRPr lang="nl-BE" sz="800" b="0" dirty="0">
              <a:effectLst/>
            </a:endParaRPr>
          </a:p>
          <a:p>
            <a:pPr marL="158750" indent="0">
              <a:buNone/>
            </a:pPr>
            <a:br>
              <a:rPr lang="nl-BE" sz="800" b="0" dirty="0">
                <a:effectLst/>
              </a:rPr>
            </a:br>
            <a:br>
              <a:rPr lang="nl-BE" sz="800" b="0" dirty="0">
                <a:effectLst/>
              </a:rPr>
            </a:br>
            <a:endParaRPr lang="nl-BE" sz="800" b="0" dirty="0">
              <a:effectLst/>
            </a:endParaRPr>
          </a:p>
          <a:p>
            <a:pPr marL="158750" indent="0" rtl="0">
              <a:buNone/>
            </a:pPr>
            <a:r>
              <a:rPr lang="nl-BE" sz="800" b="0" i="1" u="none" strike="noStrike" cap="none" dirty="0">
                <a:solidFill>
                  <a:schemeClr val="accent1"/>
                </a:solidFill>
                <a:effectLst/>
                <a:latin typeface="Arial"/>
                <a:ea typeface="Arial"/>
                <a:cs typeface="Arial"/>
                <a:sym typeface="Arial"/>
              </a:rPr>
              <a:t>We gaven deze workshop op het Velon-Velow congres afgelopen jaar in Rotterdam in Nederland, waar het goed ontvangen werd. Een week later, voerden we dezelfde workshop uit met leerkrachten in opleiding aan de faculteit of education in León, Spanje met verschillende groepen. We geloven dat er een verandering in mindset nodig is; deze verandering begint al bij docenten in opleiding; de onderwijzers van de toekomst. </a:t>
            </a:r>
            <a:endParaRPr lang="nl-BE" sz="800" b="0" dirty="0">
              <a:solidFill>
                <a:schemeClr val="accent1"/>
              </a:solidFill>
              <a:effectLst/>
            </a:endParaRPr>
          </a:p>
          <a:p>
            <a:pPr marL="158750" indent="0">
              <a:buNone/>
            </a:pPr>
            <a:r>
              <a:rPr lang="nl-BE" sz="800" b="0" i="1" u="none" strike="noStrike" cap="none" dirty="0">
                <a:solidFill>
                  <a:schemeClr val="accent1"/>
                </a:solidFill>
                <a:effectLst/>
                <a:latin typeface="Arial"/>
                <a:ea typeface="Arial"/>
                <a:cs typeface="Arial"/>
                <a:sym typeface="Arial"/>
              </a:rPr>
              <a:t>Goed om te vernoemen; de workshop werd omgezet in een A1 publicatie en is afgelopen week gepubliceerd door Archnet.</a:t>
            </a:r>
            <a:endParaRPr lang="nl-BE" sz="800" b="0" dirty="0">
              <a:solidFill>
                <a:schemeClr val="accent1"/>
              </a:solidFill>
              <a:effectLst/>
            </a:endParaRPr>
          </a:p>
          <a:p>
            <a:pPr marL="158750" indent="0">
              <a:buNone/>
            </a:pPr>
            <a:endParaRPr sz="8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5b6ce1ba14_2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35b6ce1ba14_2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buNone/>
            </a:pPr>
            <a:r>
              <a:rPr lang="nl-BE" sz="800" b="0" i="0" u="none" strike="noStrike" cap="none" dirty="0">
                <a:solidFill>
                  <a:srgbClr val="000000"/>
                </a:solidFill>
                <a:effectLst/>
                <a:latin typeface="Arial"/>
                <a:ea typeface="Arial"/>
                <a:cs typeface="Arial"/>
                <a:sym typeface="Arial"/>
              </a:rPr>
              <a:t>Our ultimate goal is to create a physical space where educators can experiment, practice, and reflect: </a:t>
            </a:r>
            <a:r>
              <a:rPr lang="nl-BE" sz="800" b="1" i="0" u="none" strike="noStrike" cap="none" dirty="0">
                <a:solidFill>
                  <a:srgbClr val="000000"/>
                </a:solidFill>
                <a:effectLst/>
                <a:latin typeface="Arial"/>
                <a:ea typeface="Arial"/>
                <a:cs typeface="Arial"/>
                <a:sym typeface="Arial"/>
              </a:rPr>
              <a:t>the I-TeachLab</a:t>
            </a:r>
            <a:r>
              <a:rPr lang="nl-BE" sz="800" b="0" i="0" u="none" strike="noStrike" cap="none" dirty="0">
                <a:solidFill>
                  <a:srgbClr val="000000"/>
                </a:solidFill>
                <a:effectLst/>
                <a:latin typeface="Arial"/>
                <a:ea typeface="Arial"/>
                <a:cs typeface="Arial"/>
                <a:sym typeface="Arial"/>
              </a:rPr>
              <a:t>; allowing teachers to test and refine their inclusive teaching approaches in a controlled yet dynamic setting.</a:t>
            </a:r>
            <a:endParaRPr lang="nl-BE" sz="800" b="0" dirty="0">
              <a:effectLst/>
            </a:endParaRPr>
          </a:p>
          <a:p>
            <a:pPr marL="158750" indent="0" rtl="0">
              <a:buNone/>
            </a:pPr>
            <a:r>
              <a:rPr lang="nl-BE" sz="800" b="0" i="0" u="none" strike="noStrike" cap="none" dirty="0">
                <a:solidFill>
                  <a:srgbClr val="000000"/>
                </a:solidFill>
                <a:effectLst/>
                <a:latin typeface="Arial"/>
                <a:ea typeface="Arial"/>
                <a:cs typeface="Arial"/>
                <a:sym typeface="Arial"/>
              </a:rPr>
              <a:t>A place that demonstrates: </a:t>
            </a:r>
            <a:r>
              <a:rPr lang="nl-BE" sz="800" b="1" i="0" u="none" strike="noStrike" cap="none" dirty="0">
                <a:solidFill>
                  <a:srgbClr val="000000"/>
                </a:solidFill>
                <a:effectLst/>
                <a:latin typeface="Arial"/>
                <a:ea typeface="Arial"/>
                <a:cs typeface="Arial"/>
                <a:sym typeface="Arial"/>
              </a:rPr>
              <a:t>educators can use space as a tool</a:t>
            </a:r>
            <a:r>
              <a:rPr lang="nl-BE" sz="800" b="0" i="0" u="none" strike="noStrike" cap="none" dirty="0">
                <a:solidFill>
                  <a:srgbClr val="000000"/>
                </a:solidFill>
                <a:effectLst/>
                <a:latin typeface="Arial"/>
                <a:ea typeface="Arial"/>
                <a:cs typeface="Arial"/>
                <a:sym typeface="Arial"/>
              </a:rPr>
              <a:t>. We’re not there yet, but we are at the beginning of something promising.</a:t>
            </a:r>
            <a:endParaRPr lang="nl-BE" sz="800" b="0" dirty="0">
              <a:effectLst/>
            </a:endParaRPr>
          </a:p>
          <a:p>
            <a:pPr marL="158750" indent="0" rtl="0">
              <a:buNone/>
            </a:pPr>
            <a:r>
              <a:rPr lang="nl-BE" sz="800" b="0" i="0" u="none" strike="noStrike" cap="none" dirty="0">
                <a:solidFill>
                  <a:srgbClr val="000000"/>
                </a:solidFill>
                <a:effectLst/>
                <a:latin typeface="Arial"/>
                <a:ea typeface="Arial"/>
                <a:cs typeface="Arial"/>
                <a:sym typeface="Arial"/>
              </a:rPr>
              <a:t>The I-TeachLab project is still in its early stages, but the potential is there. We want to keep building, keep researching, and above all: </a:t>
            </a:r>
            <a:r>
              <a:rPr lang="nl-BE" sz="800" b="1" i="0" u="none" strike="noStrike" cap="none" dirty="0">
                <a:solidFill>
                  <a:srgbClr val="000000"/>
                </a:solidFill>
                <a:effectLst/>
                <a:latin typeface="Arial"/>
                <a:ea typeface="Arial"/>
                <a:cs typeface="Arial"/>
                <a:sym typeface="Arial"/>
              </a:rPr>
              <a:t>keep imagining together how space itself can become a teaching partner.</a:t>
            </a:r>
            <a:endParaRPr lang="nl-BE" sz="800" b="0" dirty="0">
              <a:effectLst/>
            </a:endParaRPr>
          </a:p>
          <a:p>
            <a:pPr marL="158750" indent="0" rtl="0">
              <a:buNone/>
            </a:pPr>
            <a:r>
              <a:rPr lang="nl-BE" sz="800" b="1" i="0" u="none" strike="noStrike" cap="none" dirty="0">
                <a:solidFill>
                  <a:srgbClr val="000000"/>
                </a:solidFill>
                <a:effectLst/>
                <a:latin typeface="Arial"/>
                <a:ea typeface="Arial"/>
                <a:cs typeface="Arial"/>
                <a:sym typeface="Arial"/>
              </a:rPr>
              <a:t>Integrating UDL with spatial literacy and agency empowers educators to design inclusive learning and assessment environments. The I-TeachLab framework shows how pedagogical, digital, and physical dimensions can jointly advance universal design in higher education.</a:t>
            </a:r>
            <a:endParaRPr lang="nl-BE" sz="800" b="0" dirty="0">
              <a:effectLst/>
            </a:endParaRPr>
          </a:p>
          <a:p>
            <a:pPr marL="158750" indent="0">
              <a:buNone/>
            </a:pPr>
            <a:br>
              <a:rPr lang="nl-BE" sz="800" b="0" dirty="0">
                <a:effectLst/>
              </a:rPr>
            </a:br>
            <a:endParaRPr lang="nl-BE" sz="800" b="0" dirty="0">
              <a:effectLst/>
            </a:endParaRPr>
          </a:p>
          <a:p>
            <a:pPr marL="158750" indent="0" rtl="0">
              <a:buNone/>
            </a:pPr>
            <a:r>
              <a:rPr lang="nl-BE" sz="800" b="0" i="1" u="none" strike="noStrike" cap="none" dirty="0">
                <a:solidFill>
                  <a:schemeClr val="accent1"/>
                </a:solidFill>
                <a:effectLst/>
                <a:latin typeface="Arial"/>
                <a:ea typeface="Arial"/>
                <a:cs typeface="Arial"/>
                <a:sym typeface="Arial"/>
              </a:rPr>
              <a:t>Ons uiteindelijke doel is om een fysieke ruimte te creëren waar leerkrachten kunnen experimenteren, oefenen en reflecteren: het I-TeachLab; om zo docenten toe te staan om hun lessen te testen en hun inclusieve lesmethoden te verfijnen in een gecontroleerde maar dynamische setting. </a:t>
            </a:r>
            <a:endParaRPr lang="nl-BE" sz="800" b="0" dirty="0">
              <a:solidFill>
                <a:schemeClr val="accent1"/>
              </a:solidFill>
              <a:effectLst/>
            </a:endParaRPr>
          </a:p>
          <a:p>
            <a:pPr marL="158750" indent="0" rtl="0">
              <a:buNone/>
            </a:pPr>
            <a:r>
              <a:rPr lang="nl-BE" sz="800" b="0" i="1" u="none" strike="noStrike" cap="none" dirty="0">
                <a:solidFill>
                  <a:schemeClr val="accent1"/>
                </a:solidFill>
                <a:effectLst/>
                <a:latin typeface="Arial"/>
                <a:ea typeface="Arial"/>
                <a:cs typeface="Arial"/>
                <a:sym typeface="Arial"/>
              </a:rPr>
              <a:t>Een ruimte dat laat zien: docenten kunnen ruimte gebruiken als een tool. We zijn er nog niet maar we staan aan het begin van iets veelbelovends. </a:t>
            </a:r>
            <a:endParaRPr lang="nl-BE" sz="800" b="0" dirty="0">
              <a:solidFill>
                <a:schemeClr val="accent1"/>
              </a:solidFill>
              <a:effectLst/>
            </a:endParaRPr>
          </a:p>
          <a:p>
            <a:pPr marL="158750" indent="0" rtl="0">
              <a:buNone/>
            </a:pPr>
            <a:r>
              <a:rPr lang="nl-BE" sz="800" b="0" i="1" u="none" strike="noStrike" cap="none" dirty="0">
                <a:solidFill>
                  <a:schemeClr val="accent1"/>
                </a:solidFill>
                <a:effectLst/>
                <a:latin typeface="Arial"/>
                <a:ea typeface="Arial"/>
                <a:cs typeface="Arial"/>
                <a:sym typeface="Arial"/>
              </a:rPr>
              <a:t>Het I-TeachLab project bevind zich nog steeds in een vroeg stadium, maar de potentie is er. We willen graag blijven bouwen, blijven onderzoeken en bovenal; samen blijven bedenken hoe de ruimte zelf een leerpartner kan worden. </a:t>
            </a:r>
            <a:endParaRPr lang="nl-BE" sz="800" b="0" dirty="0">
              <a:solidFill>
                <a:schemeClr val="accent1"/>
              </a:solidFill>
              <a:effectLst/>
            </a:endParaRPr>
          </a:p>
          <a:p>
            <a:pPr marL="158750" indent="0">
              <a:buNone/>
            </a:pPr>
            <a:r>
              <a:rPr lang="nl-BE" sz="800" b="0" i="1" u="none" strike="noStrike" cap="none" dirty="0">
                <a:solidFill>
                  <a:schemeClr val="accent1"/>
                </a:solidFill>
                <a:effectLst/>
                <a:latin typeface="Arial"/>
                <a:ea typeface="Arial"/>
                <a:cs typeface="Arial"/>
                <a:sym typeface="Arial"/>
              </a:rPr>
              <a:t>Door UDL te integreren samen met ruimtelijke geletterdheid en handelingsbekwaamheid, worden docenten in staat gesteld inclusieve- leer en beoordeling omgevingen te ontwerpen. Het I-TeachLab  raamwerk laat zien hoe pedagogie, digitale en fysieke dimensies gezamenlijk universeel ontwerp</a:t>
            </a:r>
            <a:r>
              <a:rPr lang="nl-BE" sz="800" b="0" i="1" u="none" strike="noStrike" cap="none" dirty="0">
                <a:solidFill>
                  <a:srgbClr val="000000"/>
                </a:solidFill>
                <a:effectLst/>
                <a:latin typeface="Arial"/>
                <a:ea typeface="Arial"/>
                <a:cs typeface="Arial"/>
                <a:sym typeface="Arial"/>
              </a:rPr>
              <a:t> in het hoger onderwijs kunnen bevorderen. </a:t>
            </a:r>
            <a:br>
              <a:rPr lang="nl-BE" sz="800" dirty="0"/>
            </a:br>
            <a:endParaRPr sz="800" b="1" dirty="0">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37396c11bd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37396c11bd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5b6ce1ba14_2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5b6ce1ba14_2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buNone/>
            </a:pPr>
            <a:r>
              <a:rPr lang="nl-BE" sz="800" b="0" i="0" u="none" strike="noStrike" cap="none" dirty="0">
                <a:solidFill>
                  <a:srgbClr val="000000"/>
                </a:solidFill>
                <a:effectLst/>
                <a:latin typeface="Arial"/>
                <a:ea typeface="Arial"/>
                <a:cs typeface="Arial"/>
                <a:sym typeface="Arial"/>
              </a:rPr>
              <a:t>Last May, </a:t>
            </a:r>
            <a:r>
              <a:rPr lang="nl-BE" sz="800" b="1" i="0" u="none" strike="noStrike" cap="none" dirty="0">
                <a:solidFill>
                  <a:srgbClr val="000000"/>
                </a:solidFill>
                <a:effectLst/>
                <a:latin typeface="Arial"/>
                <a:ea typeface="Arial"/>
                <a:cs typeface="Arial"/>
                <a:sym typeface="Arial"/>
              </a:rPr>
              <a:t>Rosan Bosch </a:t>
            </a:r>
            <a:r>
              <a:rPr lang="nl-BE" sz="800" b="0" i="0" u="none" strike="noStrike" cap="none" dirty="0">
                <a:solidFill>
                  <a:srgbClr val="000000"/>
                </a:solidFill>
                <a:effectLst/>
                <a:latin typeface="Arial"/>
                <a:ea typeface="Arial"/>
                <a:cs typeface="Arial"/>
                <a:sym typeface="Arial"/>
              </a:rPr>
              <a:t>visited UHasselt because she received a </a:t>
            </a:r>
            <a:r>
              <a:rPr lang="nl-BE" sz="800" b="1" i="0" u="none" strike="noStrike" cap="none" dirty="0">
                <a:solidFill>
                  <a:srgbClr val="000000"/>
                </a:solidFill>
                <a:effectLst/>
                <a:latin typeface="Arial"/>
                <a:ea typeface="Arial"/>
                <a:cs typeface="Arial"/>
                <a:sym typeface="Arial"/>
              </a:rPr>
              <a:t>honorary doctorate </a:t>
            </a:r>
            <a:r>
              <a:rPr lang="nl-BE" sz="800" b="0" i="0" u="none" strike="noStrike" cap="none" dirty="0">
                <a:solidFill>
                  <a:srgbClr val="000000"/>
                </a:solidFill>
                <a:effectLst/>
                <a:latin typeface="Arial"/>
                <a:ea typeface="Arial"/>
                <a:cs typeface="Arial"/>
                <a:sym typeface="Arial"/>
              </a:rPr>
              <a:t>for the inspiring work she is doing in the context of school environments. These words by Rosan capture our ambition. It’s not just about redesigning a classroom. It’s about </a:t>
            </a:r>
            <a:r>
              <a:rPr lang="nl-BE" sz="800" b="1" i="0" u="none" strike="noStrike" cap="none" dirty="0">
                <a:solidFill>
                  <a:srgbClr val="000000"/>
                </a:solidFill>
                <a:effectLst/>
                <a:latin typeface="Arial"/>
                <a:ea typeface="Arial"/>
                <a:cs typeface="Arial"/>
                <a:sym typeface="Arial"/>
              </a:rPr>
              <a:t>creating the conditions in which every student</a:t>
            </a:r>
            <a:r>
              <a:rPr lang="nl-BE" sz="800" b="0" i="0" u="none" strike="noStrike" cap="none" dirty="0">
                <a:solidFill>
                  <a:srgbClr val="000000"/>
                </a:solidFill>
                <a:effectLst/>
                <a:latin typeface="Arial"/>
                <a:ea typeface="Arial"/>
                <a:cs typeface="Arial"/>
                <a:sym typeface="Arial"/>
              </a:rPr>
              <a:t>—regardless of background, learning style, or talent—</a:t>
            </a:r>
            <a:r>
              <a:rPr lang="nl-BE" sz="800" b="1" i="0" u="none" strike="noStrike" cap="none" dirty="0">
                <a:solidFill>
                  <a:srgbClr val="000000"/>
                </a:solidFill>
                <a:effectLst/>
                <a:latin typeface="Arial"/>
                <a:ea typeface="Arial"/>
                <a:cs typeface="Arial"/>
                <a:sym typeface="Arial"/>
              </a:rPr>
              <a:t>can truly thrive.</a:t>
            </a:r>
            <a:endParaRPr lang="nl-BE" sz="800" b="0" dirty="0">
              <a:effectLst/>
            </a:endParaRPr>
          </a:p>
          <a:p>
            <a:pPr marL="158750" indent="0">
              <a:buNone/>
            </a:pPr>
            <a:br>
              <a:rPr lang="nl-BE" sz="800" b="0" dirty="0">
                <a:effectLst/>
              </a:rPr>
            </a:br>
            <a:r>
              <a:rPr lang="nl-BE" sz="800" b="0" i="0" u="none" strike="noStrike" cap="none" dirty="0">
                <a:solidFill>
                  <a:srgbClr val="000000"/>
                </a:solidFill>
                <a:effectLst/>
                <a:latin typeface="Arial"/>
                <a:ea typeface="Arial"/>
                <a:cs typeface="Arial"/>
                <a:sym typeface="Arial"/>
              </a:rPr>
              <a:t>I personally am very inspired by Rosan Bosch as an Interior Architect and researcher in the educational field. I would like you to present the I-TeachLab project. </a:t>
            </a:r>
            <a:endParaRPr lang="nl-BE" sz="800" b="0" dirty="0">
              <a:effectLst/>
            </a:endParaRPr>
          </a:p>
          <a:p>
            <a:pPr marL="158750" indent="0">
              <a:buNone/>
            </a:pPr>
            <a:br>
              <a:rPr lang="nl-BE" sz="800" b="0" dirty="0">
                <a:effectLst/>
              </a:rPr>
            </a:br>
            <a:br>
              <a:rPr lang="nl-BE" sz="800" b="0" dirty="0">
                <a:effectLst/>
              </a:rPr>
            </a:br>
            <a:endParaRPr lang="nl-BE" sz="800" b="0" dirty="0">
              <a:effectLst/>
            </a:endParaRPr>
          </a:p>
          <a:p>
            <a:pPr marL="158750" indent="0" rtl="0">
              <a:buNone/>
            </a:pPr>
            <a:r>
              <a:rPr lang="nl-BE" sz="800" b="0" i="1" u="none" strike="noStrike" cap="none" dirty="0">
                <a:solidFill>
                  <a:schemeClr val="accent1">
                    <a:lumMod val="50000"/>
                  </a:schemeClr>
                </a:solidFill>
                <a:effectLst/>
                <a:latin typeface="Arial"/>
                <a:ea typeface="Arial"/>
                <a:cs typeface="Arial"/>
                <a:sym typeface="Arial"/>
              </a:rPr>
              <a:t>Afgelopen mei heeft Rosan Bosch UHasselt bezocht omdat ze een eredoctoraat ontving voor al haar inspirerende werk dat ze verricht in de context op school omgevingen. Deze woorden van Rosan kapteren onze ambitie. Het gaat niet over het redesignen van een klaslokaal. Het gaat over het creëren van de condities waar iedere student, ongeacht achtergrond, leerstijl of talent, echt kan florenren.</a:t>
            </a:r>
            <a:endParaRPr lang="nl-BE" sz="800" b="0" dirty="0">
              <a:solidFill>
                <a:schemeClr val="accent1">
                  <a:lumMod val="50000"/>
                </a:schemeClr>
              </a:solidFill>
              <a:effectLst/>
            </a:endParaRPr>
          </a:p>
          <a:p>
            <a:pPr marL="158750" indent="0">
              <a:buNone/>
            </a:pPr>
            <a:r>
              <a:rPr lang="nl-BE" sz="800" b="0" i="1" u="none" strike="noStrike" cap="none" dirty="0">
                <a:solidFill>
                  <a:schemeClr val="accent1">
                    <a:lumMod val="50000"/>
                  </a:schemeClr>
                </a:solidFill>
                <a:effectLst/>
                <a:latin typeface="Arial"/>
                <a:ea typeface="Arial"/>
                <a:cs typeface="Arial"/>
                <a:sym typeface="Arial"/>
              </a:rPr>
              <a:t>Ik ben persoonlijk zeer geïnspireerd door Rosan Bosch als een interieurarchitect een een onderzoeker in het educatieve veld. Ik zou graag het ITeachLab project aan jullie presenteren.</a:t>
            </a:r>
            <a:endParaRPr lang="nl-BE" sz="800" b="0" dirty="0">
              <a:solidFill>
                <a:schemeClr val="accent1">
                  <a:lumMod val="50000"/>
                </a:schemeClr>
              </a:solidFill>
              <a:effectLst/>
            </a:endParaRPr>
          </a:p>
          <a:p>
            <a:pPr marL="158750" indent="0">
              <a:buNone/>
            </a:pPr>
            <a:br>
              <a:rPr lang="nl-BE" sz="800" dirty="0">
                <a:solidFill>
                  <a:schemeClr val="accent1">
                    <a:lumMod val="50000"/>
                  </a:schemeClr>
                </a:solidFill>
              </a:rPr>
            </a:br>
            <a:endParaRPr sz="800" dirty="0">
              <a:solidFill>
                <a:schemeClr val="accent1">
                  <a:lumMod val="50000"/>
                </a:schemeClr>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3c613e5fa2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3c613e5fa2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buNone/>
            </a:pPr>
            <a:r>
              <a:rPr lang="nl-BE" sz="800" b="0" i="0" u="none" strike="noStrike" cap="none" dirty="0">
                <a:solidFill>
                  <a:srgbClr val="000000"/>
                </a:solidFill>
                <a:effectLst/>
                <a:latin typeface="Arial"/>
                <a:ea typeface="Arial"/>
                <a:cs typeface="Arial"/>
                <a:sym typeface="Arial"/>
              </a:rPr>
              <a:t>The I-TeachLab project demonstrates how UDL can be translated into </a:t>
            </a:r>
            <a:r>
              <a:rPr lang="nl-BE" sz="800" b="1" i="0" u="none" strike="noStrike" cap="none" dirty="0">
                <a:solidFill>
                  <a:srgbClr val="000000"/>
                </a:solidFill>
                <a:effectLst/>
                <a:latin typeface="Arial"/>
                <a:ea typeface="Arial"/>
                <a:cs typeface="Arial"/>
                <a:sym typeface="Arial"/>
              </a:rPr>
              <a:t>actionable frameworks across teaching, assessment, and spatial practice t</a:t>
            </a:r>
            <a:r>
              <a:rPr lang="nl-BE" sz="800" b="0" i="0" u="none" strike="noStrike" cap="none" dirty="0">
                <a:solidFill>
                  <a:srgbClr val="000000"/>
                </a:solidFill>
                <a:effectLst/>
                <a:latin typeface="Arial"/>
                <a:ea typeface="Arial"/>
                <a:cs typeface="Arial"/>
                <a:sym typeface="Arial"/>
              </a:rPr>
              <a:t>hrough three interconnected strands;</a:t>
            </a:r>
            <a:endParaRPr lang="nl-BE" sz="800" b="0" dirty="0">
              <a:effectLst/>
            </a:endParaRPr>
          </a:p>
          <a:p>
            <a:pPr marL="457200" indent="-298450" rtl="0" fontAlgn="base"/>
            <a:r>
              <a:rPr lang="nl-BE" sz="800" b="1" i="0" u="none" strike="noStrike" cap="none" dirty="0">
                <a:solidFill>
                  <a:srgbClr val="000000"/>
                </a:solidFill>
                <a:effectLst/>
                <a:latin typeface="Arial"/>
                <a:ea typeface="Arial"/>
                <a:cs typeface="Arial"/>
                <a:sym typeface="Arial"/>
              </a:rPr>
              <a:t>InScape:</a:t>
            </a:r>
            <a:r>
              <a:rPr lang="nl-BE" sz="800" b="0" i="0" u="none" strike="noStrike" cap="none" dirty="0">
                <a:solidFill>
                  <a:srgbClr val="000000"/>
                </a:solidFill>
                <a:effectLst/>
                <a:latin typeface="Arial"/>
                <a:ea typeface="Arial"/>
                <a:cs typeface="Arial"/>
                <a:sym typeface="Arial"/>
              </a:rPr>
              <a:t> an university-wide self-reflection tool for inclusive assessment;</a:t>
            </a:r>
          </a:p>
          <a:p>
            <a:pPr marL="457200" indent="-298450" rtl="0" fontAlgn="base"/>
            <a:r>
              <a:rPr lang="nl-BE" sz="800" b="1" i="0" u="none" strike="noStrike" cap="none" dirty="0">
                <a:solidFill>
                  <a:srgbClr val="000000"/>
                </a:solidFill>
                <a:effectLst/>
                <a:latin typeface="Arial"/>
                <a:ea typeface="Arial"/>
                <a:cs typeface="Arial"/>
                <a:sym typeface="Arial"/>
              </a:rPr>
              <a:t>UpLift</a:t>
            </a:r>
            <a:r>
              <a:rPr lang="nl-BE" sz="800" b="0" i="0" u="none" strike="noStrike" cap="none" dirty="0">
                <a:solidFill>
                  <a:srgbClr val="000000"/>
                </a:solidFill>
                <a:effectLst/>
                <a:latin typeface="Arial"/>
                <a:ea typeface="Arial"/>
                <a:cs typeface="Arial"/>
                <a:sym typeface="Arial"/>
              </a:rPr>
              <a:t>: a professional development programme on inclusive pedagogy and spatial awareness;</a:t>
            </a:r>
          </a:p>
          <a:p>
            <a:pPr marL="457200" indent="-298450" rtl="0" fontAlgn="base"/>
            <a:r>
              <a:rPr lang="nl-BE" sz="800" b="1" i="0" u="none" strike="noStrike" cap="none" dirty="0">
                <a:solidFill>
                  <a:srgbClr val="000000"/>
                </a:solidFill>
                <a:effectLst/>
                <a:latin typeface="Arial"/>
                <a:ea typeface="Arial"/>
                <a:cs typeface="Arial"/>
                <a:sym typeface="Arial"/>
              </a:rPr>
              <a:t>Architectural Awakening</a:t>
            </a:r>
            <a:r>
              <a:rPr lang="nl-BE" sz="800" b="0" i="0" u="none" strike="noStrike" cap="none" dirty="0">
                <a:solidFill>
                  <a:srgbClr val="000000"/>
                </a:solidFill>
                <a:effectLst/>
                <a:latin typeface="Arial"/>
                <a:ea typeface="Arial"/>
                <a:cs typeface="Arial"/>
                <a:sym typeface="Arial"/>
              </a:rPr>
              <a:t>: The project builds capacity among educators to choose, design and equip more equitable learning environments.</a:t>
            </a:r>
          </a:p>
          <a:p>
            <a:pPr marL="158750" indent="0" rtl="0">
              <a:buNone/>
            </a:pPr>
            <a:r>
              <a:rPr lang="nl-BE" sz="800" b="0" i="0" u="none" strike="noStrike" cap="none" dirty="0">
                <a:solidFill>
                  <a:srgbClr val="000000"/>
                </a:solidFill>
                <a:effectLst/>
                <a:latin typeface="Arial"/>
                <a:ea typeface="Arial"/>
                <a:cs typeface="Arial"/>
                <a:sym typeface="Arial"/>
              </a:rPr>
              <a:t>The project bridges pedagogical, architectural, and policy domains to support lasting systemic change.</a:t>
            </a:r>
            <a:endParaRPr lang="nl-BE" sz="800" b="0" dirty="0">
              <a:effectLst/>
            </a:endParaRPr>
          </a:p>
          <a:p>
            <a:pPr marL="158750" indent="0">
              <a:buNone/>
            </a:pPr>
            <a:br>
              <a:rPr lang="nl-BE" sz="800" b="0" dirty="0">
                <a:effectLst/>
              </a:rPr>
            </a:br>
            <a:br>
              <a:rPr lang="nl-BE" sz="800" b="0" dirty="0">
                <a:effectLst/>
              </a:rPr>
            </a:br>
            <a:endParaRPr lang="nl-BE" sz="800" b="0" dirty="0">
              <a:effectLst/>
            </a:endParaRPr>
          </a:p>
          <a:p>
            <a:pPr marL="158750" indent="0" rtl="0">
              <a:buNone/>
            </a:pPr>
            <a:r>
              <a:rPr lang="nl-BE" sz="800" b="0" i="1" u="none" strike="noStrike" cap="none" dirty="0">
                <a:solidFill>
                  <a:schemeClr val="accent1"/>
                </a:solidFill>
                <a:effectLst/>
                <a:latin typeface="Arial"/>
                <a:ea typeface="Arial"/>
                <a:cs typeface="Arial"/>
                <a:sym typeface="Arial"/>
              </a:rPr>
              <a:t>Het I-TeachLab project demonstreert hoe UDL kan worden getransleerd naar  </a:t>
            </a:r>
            <a:r>
              <a:rPr lang="nl-BE" sz="800" b="1" i="1" u="none" strike="noStrike" cap="none" dirty="0">
                <a:solidFill>
                  <a:schemeClr val="accent1"/>
                </a:solidFill>
                <a:effectLst/>
                <a:latin typeface="Arial"/>
                <a:ea typeface="Arial"/>
                <a:cs typeface="Arial"/>
                <a:sym typeface="Arial"/>
              </a:rPr>
              <a:t>praktische kaders voor lesgeven, beoordelen en ruimtelijke uitoefening</a:t>
            </a:r>
            <a:r>
              <a:rPr lang="nl-BE" sz="800" b="0" i="1" u="none" strike="noStrike" cap="none" dirty="0">
                <a:solidFill>
                  <a:schemeClr val="accent1"/>
                </a:solidFill>
                <a:effectLst/>
                <a:latin typeface="Arial"/>
                <a:ea typeface="Arial"/>
                <a:cs typeface="Arial"/>
                <a:sym typeface="Arial"/>
              </a:rPr>
              <a:t> via drie onderling verbonden strengen: </a:t>
            </a:r>
            <a:endParaRPr lang="nl-BE" sz="800" b="0" dirty="0">
              <a:solidFill>
                <a:schemeClr val="accent1"/>
              </a:solidFill>
              <a:effectLst/>
            </a:endParaRPr>
          </a:p>
          <a:p>
            <a:pPr marL="457200" indent="-298450" rtl="0" fontAlgn="base"/>
            <a:r>
              <a:rPr lang="nl-BE" sz="800" b="1" i="1" u="none" strike="noStrike" cap="none" dirty="0">
                <a:solidFill>
                  <a:schemeClr val="accent1"/>
                </a:solidFill>
                <a:effectLst/>
                <a:latin typeface="Arial"/>
                <a:ea typeface="Arial"/>
                <a:cs typeface="Arial"/>
                <a:sym typeface="Arial"/>
              </a:rPr>
              <a:t>InScape:</a:t>
            </a:r>
            <a:r>
              <a:rPr lang="nl-BE" sz="800" b="0" i="1" u="none" strike="noStrike" cap="none" dirty="0">
                <a:solidFill>
                  <a:schemeClr val="accent1"/>
                </a:solidFill>
                <a:effectLst/>
                <a:latin typeface="Arial"/>
                <a:ea typeface="Arial"/>
                <a:cs typeface="Arial"/>
                <a:sym typeface="Arial"/>
              </a:rPr>
              <a:t> een universiteitsbrede zelf-reflectie tool voor inclusieve beoordeling</a:t>
            </a:r>
          </a:p>
          <a:p>
            <a:pPr marL="457200" indent="-298450" rtl="0" fontAlgn="base"/>
            <a:r>
              <a:rPr lang="nl-BE" sz="800" b="1" i="1" u="none" strike="noStrike" cap="none" dirty="0">
                <a:solidFill>
                  <a:schemeClr val="accent1"/>
                </a:solidFill>
                <a:effectLst/>
                <a:latin typeface="Arial"/>
                <a:ea typeface="Arial"/>
                <a:cs typeface="Arial"/>
                <a:sym typeface="Arial"/>
              </a:rPr>
              <a:t>UpLift:</a:t>
            </a:r>
            <a:r>
              <a:rPr lang="nl-BE" sz="800" b="0" i="1" u="none" strike="noStrike" cap="none" dirty="0">
                <a:solidFill>
                  <a:schemeClr val="accent1"/>
                </a:solidFill>
                <a:effectLst/>
                <a:latin typeface="Arial"/>
                <a:ea typeface="Arial"/>
                <a:cs typeface="Arial"/>
                <a:sym typeface="Arial"/>
              </a:rPr>
              <a:t> een professionaliseringsprogramma over inclusieve pedagogie en ruimtelijk bewustzijn</a:t>
            </a:r>
          </a:p>
          <a:p>
            <a:pPr marL="457200" indent="-298450" rtl="0" fontAlgn="base"/>
            <a:r>
              <a:rPr lang="nl-BE" sz="800" b="1" i="1" u="none" strike="noStrike" cap="none" dirty="0">
                <a:solidFill>
                  <a:schemeClr val="accent1"/>
                </a:solidFill>
                <a:effectLst/>
                <a:latin typeface="Arial"/>
                <a:ea typeface="Arial"/>
                <a:cs typeface="Arial"/>
                <a:sym typeface="Arial"/>
              </a:rPr>
              <a:t>Architectural Awakening: </a:t>
            </a:r>
            <a:r>
              <a:rPr lang="nl-BE" sz="800" b="0" i="1" u="none" strike="noStrike" cap="none" dirty="0">
                <a:solidFill>
                  <a:schemeClr val="accent1"/>
                </a:solidFill>
                <a:effectLst/>
                <a:latin typeface="Arial"/>
                <a:ea typeface="Arial"/>
                <a:cs typeface="Arial"/>
                <a:sym typeface="Arial"/>
              </a:rPr>
              <a:t>Het project vergroot de capaciteit van docenten om rechtvaardigere leeromgevingen te kiezen, te ontwerpen en in te richten</a:t>
            </a:r>
          </a:p>
          <a:p>
            <a:pPr marL="158750" indent="0" rtl="0">
              <a:buNone/>
            </a:pPr>
            <a:r>
              <a:rPr lang="nl-BE" sz="800" b="0" i="1" u="none" strike="noStrike" cap="none" dirty="0">
                <a:solidFill>
                  <a:schemeClr val="accent1"/>
                </a:solidFill>
                <a:effectLst/>
                <a:latin typeface="Arial"/>
                <a:ea typeface="Arial"/>
                <a:cs typeface="Arial"/>
                <a:sym typeface="Arial"/>
              </a:rPr>
              <a:t>Het project verbindt pedagogisch, architectonisch en beleidsdomeinen om duurzame systematische veranderingen te ondersteunen. </a:t>
            </a:r>
            <a:endParaRPr lang="nl-BE" sz="800" b="0" dirty="0">
              <a:solidFill>
                <a:schemeClr val="accent1"/>
              </a:solidFill>
              <a:effectLst/>
            </a:endParaRPr>
          </a:p>
          <a:p>
            <a:pPr marL="158750" indent="0" rtl="0">
              <a:buNone/>
            </a:pPr>
            <a:r>
              <a:rPr lang="nl-BE" sz="800" b="0" i="1" u="none" strike="noStrike" cap="none" dirty="0">
                <a:solidFill>
                  <a:schemeClr val="accent1"/>
                </a:solidFill>
                <a:effectLst/>
                <a:latin typeface="Arial"/>
                <a:ea typeface="Arial"/>
                <a:cs typeface="Arial"/>
                <a:sym typeface="Arial"/>
              </a:rPr>
              <a:t> </a:t>
            </a:r>
            <a:endParaRPr lang="nl-BE" sz="800" b="0" dirty="0">
              <a:solidFill>
                <a:schemeClr val="accent1"/>
              </a:solidFill>
              <a:effectLst/>
            </a:endParaRPr>
          </a:p>
          <a:p>
            <a:pPr marL="158750" indent="0">
              <a:buNone/>
            </a:pPr>
            <a:br>
              <a:rPr lang="nl-BE" sz="800" dirty="0"/>
            </a:br>
            <a:endParaRPr sz="8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c613e5fa2d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3c613e5fa2d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buNone/>
            </a:pPr>
            <a:r>
              <a:rPr lang="nl-BE" sz="800" b="0" i="0" u="none" strike="noStrike" cap="none" dirty="0">
                <a:solidFill>
                  <a:srgbClr val="000000"/>
                </a:solidFill>
                <a:effectLst/>
                <a:latin typeface="Arial"/>
                <a:ea typeface="Arial"/>
                <a:cs typeface="Arial"/>
                <a:sym typeface="Arial"/>
              </a:rPr>
              <a:t>The I-TeachLab is an </a:t>
            </a:r>
            <a:r>
              <a:rPr lang="nl-BE" sz="800" b="1" i="0" u="none" strike="noStrike" cap="none" dirty="0">
                <a:solidFill>
                  <a:srgbClr val="000000"/>
                </a:solidFill>
                <a:effectLst/>
                <a:latin typeface="Arial"/>
                <a:ea typeface="Arial"/>
                <a:cs typeface="Arial"/>
                <a:sym typeface="Arial"/>
              </a:rPr>
              <a:t>Innovative Educational Research project </a:t>
            </a:r>
            <a:r>
              <a:rPr lang="nl-BE" sz="800" b="0" i="0" u="none" strike="noStrike" cap="none" dirty="0">
                <a:solidFill>
                  <a:srgbClr val="000000"/>
                </a:solidFill>
                <a:effectLst/>
                <a:latin typeface="Arial"/>
                <a:ea typeface="Arial"/>
                <a:cs typeface="Arial"/>
                <a:sym typeface="Arial"/>
              </a:rPr>
              <a:t>where the research of </a:t>
            </a:r>
            <a:r>
              <a:rPr lang="nl-BE" sz="800" b="1" i="0" u="none" strike="noStrike" cap="none" dirty="0">
                <a:solidFill>
                  <a:srgbClr val="000000"/>
                </a:solidFill>
                <a:effectLst/>
                <a:latin typeface="Arial"/>
                <a:ea typeface="Arial"/>
                <a:cs typeface="Arial"/>
                <a:sym typeface="Arial"/>
              </a:rPr>
              <a:t>Ruth Stevens</a:t>
            </a:r>
            <a:r>
              <a:rPr lang="nl-BE" sz="800" b="0" i="0" u="none" strike="noStrike" cap="none" dirty="0">
                <a:solidFill>
                  <a:srgbClr val="000000"/>
                </a:solidFill>
                <a:effectLst/>
                <a:latin typeface="Arial"/>
                <a:ea typeface="Arial"/>
                <a:cs typeface="Arial"/>
                <a:sym typeface="Arial"/>
              </a:rPr>
              <a:t>, on how spatial characteristics of learning environments reciprocally influence pedagogy </a:t>
            </a:r>
            <a:r>
              <a:rPr lang="nl-BE" sz="800" b="0" i="1" u="none" strike="noStrike" cap="none" dirty="0">
                <a:solidFill>
                  <a:srgbClr val="000000"/>
                </a:solidFill>
                <a:effectLst/>
                <a:latin typeface="Arial"/>
                <a:ea typeface="Arial"/>
                <a:cs typeface="Arial"/>
                <a:sym typeface="Arial"/>
              </a:rPr>
              <a:t>and </a:t>
            </a:r>
            <a:r>
              <a:rPr lang="nl-BE" sz="800" b="0" i="0" u="none" strike="noStrike" cap="none" dirty="0">
                <a:solidFill>
                  <a:srgbClr val="000000"/>
                </a:solidFill>
                <a:effectLst/>
                <a:latin typeface="Arial"/>
                <a:ea typeface="Arial"/>
                <a:cs typeface="Arial"/>
                <a:sym typeface="Arial"/>
              </a:rPr>
              <a:t>the research of </a:t>
            </a:r>
            <a:r>
              <a:rPr lang="nl-BE" sz="800" b="1" i="0" u="none" strike="noStrike" cap="none" dirty="0">
                <a:solidFill>
                  <a:srgbClr val="000000"/>
                </a:solidFill>
                <a:effectLst/>
                <a:latin typeface="Arial"/>
                <a:ea typeface="Arial"/>
                <a:cs typeface="Arial"/>
                <a:sym typeface="Arial"/>
              </a:rPr>
              <a:t>Elke Emmers </a:t>
            </a:r>
            <a:r>
              <a:rPr lang="nl-BE" sz="800" b="0" i="0" u="none" strike="noStrike" cap="none" dirty="0">
                <a:solidFill>
                  <a:srgbClr val="000000"/>
                </a:solidFill>
                <a:effectLst/>
                <a:latin typeface="Arial"/>
                <a:ea typeface="Arial"/>
                <a:cs typeface="Arial"/>
                <a:sym typeface="Arial"/>
              </a:rPr>
              <a:t>on UDL in learning environments are coming together.</a:t>
            </a:r>
          </a:p>
          <a:p>
            <a:pPr marL="158750" indent="0" rtl="0">
              <a:buNone/>
            </a:pPr>
            <a:endParaRPr lang="nl-BE" sz="800" b="0" dirty="0">
              <a:effectLst/>
            </a:endParaRPr>
          </a:p>
          <a:p>
            <a:pPr marL="158750" indent="0" rtl="0">
              <a:buNone/>
            </a:pPr>
            <a:r>
              <a:rPr lang="nl-BE" sz="800" dirty="0"/>
              <a:t>The workshops and tools were developed using a mixed-method research design that examined how UHasselt lecturers integrate UDL in their teaching and how they use learning spaces.</a:t>
            </a:r>
          </a:p>
          <a:p>
            <a:pPr marL="158750" indent="0" rtl="0">
              <a:buNone/>
            </a:pPr>
            <a:endParaRPr lang="nl-BE" sz="800" b="0" dirty="0">
              <a:effectLst/>
            </a:endParaRPr>
          </a:p>
          <a:p>
            <a:pPr marL="387350" indent="-228600" rtl="0">
              <a:buFont typeface="+mj-lt"/>
              <a:buAutoNum type="arabicPeriod"/>
            </a:pPr>
            <a:r>
              <a:rPr lang="nl-BE" sz="800" b="0" i="0" u="none" strike="noStrike" cap="none" dirty="0">
                <a:solidFill>
                  <a:srgbClr val="000000"/>
                </a:solidFill>
                <a:effectLst/>
                <a:latin typeface="Arial"/>
                <a:ea typeface="Arial"/>
                <a:cs typeface="Arial"/>
                <a:sym typeface="Arial"/>
              </a:rPr>
              <a:t>This baseline was informed by a combination of </a:t>
            </a:r>
            <a:r>
              <a:rPr lang="nl-BE" sz="800" b="1" i="0" u="none" strike="noStrike" cap="none" dirty="0">
                <a:solidFill>
                  <a:srgbClr val="000000"/>
                </a:solidFill>
                <a:effectLst/>
                <a:latin typeface="Arial"/>
                <a:ea typeface="Arial"/>
                <a:cs typeface="Arial"/>
                <a:sym typeface="Arial"/>
              </a:rPr>
              <a:t>questionnaires and in-depth interviews</a:t>
            </a:r>
            <a:r>
              <a:rPr lang="nl-BE" sz="800" b="0" i="0" u="none" strike="noStrike" cap="none" dirty="0">
                <a:solidFill>
                  <a:srgbClr val="000000"/>
                </a:solidFill>
                <a:effectLst/>
                <a:latin typeface="Arial"/>
                <a:ea typeface="Arial"/>
                <a:cs typeface="Arial"/>
                <a:sym typeface="Arial"/>
              </a:rPr>
              <a:t>, which together provided rich insights into lecturers’ awareness, attitudes, and practices related to the use of physical learning environments and inclusive teaching.</a:t>
            </a:r>
            <a:endParaRPr lang="nl-BE" sz="800" b="0" dirty="0">
              <a:effectLst/>
            </a:endParaRPr>
          </a:p>
          <a:p>
            <a:pPr marL="387350" indent="-228600" rtl="0">
              <a:buFont typeface="+mj-lt"/>
              <a:buAutoNum type="arabicPeriod"/>
            </a:pPr>
            <a:r>
              <a:rPr lang="nl-BE" sz="800" b="0" i="0" u="none" strike="noStrike" cap="none" dirty="0">
                <a:solidFill>
                  <a:srgbClr val="000000"/>
                </a:solidFill>
                <a:effectLst/>
                <a:latin typeface="Arial"/>
                <a:ea typeface="Arial"/>
                <a:cs typeface="Arial"/>
                <a:sym typeface="Arial"/>
              </a:rPr>
              <a:t>In addition, we conducted </a:t>
            </a:r>
            <a:r>
              <a:rPr lang="nl-BE" sz="800" b="1" i="0" u="none" strike="noStrike" cap="none" dirty="0">
                <a:solidFill>
                  <a:srgbClr val="000000"/>
                </a:solidFill>
                <a:effectLst/>
                <a:latin typeface="Arial"/>
                <a:ea typeface="Arial"/>
                <a:cs typeface="Arial"/>
                <a:sym typeface="Arial"/>
              </a:rPr>
              <a:t>systematic classroom observations</a:t>
            </a:r>
            <a:r>
              <a:rPr lang="nl-BE" sz="800" b="0" i="0" u="none" strike="noStrike" cap="none" dirty="0">
                <a:solidFill>
                  <a:srgbClr val="000000"/>
                </a:solidFill>
                <a:effectLst/>
                <a:latin typeface="Arial"/>
                <a:ea typeface="Arial"/>
                <a:cs typeface="Arial"/>
                <a:sym typeface="Arial"/>
              </a:rPr>
              <a:t> using a dual lens. On the one hand, we documented objective spatial characteristics such as layout, furniture, and available facilities. On the other hand, we captured subjective experiences, including comfort, atmosphere, and perceived usability of the space. These data are currently being used to extend the existing UHasselt classroom inventory with </a:t>
            </a:r>
            <a:r>
              <a:rPr lang="nl-BE" sz="800" b="1" i="0" u="none" strike="noStrike" cap="none" dirty="0">
                <a:solidFill>
                  <a:srgbClr val="000000"/>
                </a:solidFill>
                <a:effectLst/>
                <a:latin typeface="Arial"/>
                <a:ea typeface="Arial"/>
                <a:cs typeface="Arial"/>
                <a:sym typeface="Arial"/>
              </a:rPr>
              <a:t>affective and experiential spatial attributes</a:t>
            </a:r>
            <a:r>
              <a:rPr lang="nl-BE" sz="800" b="0" i="0" u="none" strike="noStrike" cap="none" dirty="0">
                <a:solidFill>
                  <a:srgbClr val="000000"/>
                </a:solidFill>
                <a:effectLst/>
                <a:latin typeface="Arial"/>
                <a:ea typeface="Arial"/>
                <a:cs typeface="Arial"/>
                <a:sym typeface="Arial"/>
              </a:rPr>
              <a:t>.</a:t>
            </a:r>
            <a:endParaRPr lang="nl-BE" sz="800" b="0" dirty="0">
              <a:effectLst/>
            </a:endParaRPr>
          </a:p>
          <a:p>
            <a:pPr marL="387350" indent="-228600" rtl="0">
              <a:buFont typeface="+mj-lt"/>
              <a:buAutoNum type="arabicPeriod"/>
            </a:pPr>
            <a:r>
              <a:rPr lang="nl-BE" sz="800" b="0" i="0" u="none" strike="noStrike" cap="none" dirty="0">
                <a:solidFill>
                  <a:srgbClr val="000000"/>
                </a:solidFill>
                <a:effectLst/>
                <a:latin typeface="Arial"/>
                <a:ea typeface="Arial"/>
                <a:cs typeface="Arial"/>
                <a:sym typeface="Arial"/>
              </a:rPr>
              <a:t>Than at last, we employed a </a:t>
            </a:r>
            <a:r>
              <a:rPr lang="nl-BE" sz="800" b="1" i="0" u="none" strike="noStrike" cap="none" dirty="0">
                <a:solidFill>
                  <a:srgbClr val="000000"/>
                </a:solidFill>
                <a:effectLst/>
                <a:latin typeface="Arial"/>
                <a:ea typeface="Arial"/>
                <a:cs typeface="Arial"/>
                <a:sym typeface="Arial"/>
              </a:rPr>
              <a:t>diary method with students</a:t>
            </a:r>
            <a:r>
              <a:rPr lang="nl-BE" sz="800" b="0" i="0" u="none" strike="noStrike" cap="none" dirty="0">
                <a:solidFill>
                  <a:srgbClr val="000000"/>
                </a:solidFill>
                <a:effectLst/>
                <a:latin typeface="Arial"/>
                <a:ea typeface="Arial"/>
                <a:cs typeface="Arial"/>
                <a:sym typeface="Arial"/>
              </a:rPr>
              <a:t>, who recorded their daily experiences across different faculties and learning spaces. This approach generated unique insights into the everyday impact of learning environments on student </a:t>
            </a:r>
            <a:r>
              <a:rPr lang="nl-BE" sz="800" b="1" i="0" u="none" strike="noStrike" cap="none" dirty="0">
                <a:solidFill>
                  <a:srgbClr val="000000"/>
                </a:solidFill>
                <a:effectLst/>
                <a:latin typeface="Arial"/>
                <a:ea typeface="Arial"/>
                <a:cs typeface="Arial"/>
                <a:sym typeface="Arial"/>
              </a:rPr>
              <a:t>motivation, engagement, and well-being</a:t>
            </a:r>
            <a:r>
              <a:rPr lang="nl-BE" sz="800" b="0" i="0" u="none" strike="noStrike" cap="none" dirty="0">
                <a:solidFill>
                  <a:srgbClr val="000000"/>
                </a:solidFill>
                <a:effectLst/>
                <a:latin typeface="Arial"/>
                <a:ea typeface="Arial"/>
                <a:cs typeface="Arial"/>
                <a:sym typeface="Arial"/>
              </a:rPr>
              <a:t>, and directly informed the design of both the </a:t>
            </a:r>
            <a:r>
              <a:rPr lang="nl-BE" sz="800" b="0" i="0" u="sng" strike="noStrike" cap="none" dirty="0">
                <a:solidFill>
                  <a:srgbClr val="000000"/>
                </a:solidFill>
                <a:effectLst/>
                <a:latin typeface="Arial"/>
                <a:ea typeface="Arial"/>
                <a:cs typeface="Arial"/>
                <a:sym typeface="Arial"/>
              </a:rPr>
              <a:t>workshops and the developed tools.</a:t>
            </a:r>
            <a:br>
              <a:rPr lang="nl-BE" sz="800" b="0" dirty="0">
                <a:effectLst/>
              </a:rPr>
            </a:br>
            <a:br>
              <a:rPr lang="nl-BE" sz="800" b="0" dirty="0">
                <a:effectLst/>
              </a:rPr>
            </a:br>
            <a:br>
              <a:rPr lang="nl-BE" sz="800" b="0" dirty="0">
                <a:effectLst/>
              </a:rPr>
            </a:br>
            <a:endParaRPr lang="nl-BE" sz="800" b="0" dirty="0">
              <a:effectLst/>
            </a:endParaRPr>
          </a:p>
          <a:p>
            <a:pPr marL="158750" indent="0" rtl="0">
              <a:buNone/>
            </a:pPr>
            <a:r>
              <a:rPr lang="nl-BE" sz="800" b="0" i="1" u="none" strike="noStrike" cap="none" dirty="0">
                <a:solidFill>
                  <a:schemeClr val="accent1">
                    <a:lumMod val="75000"/>
                  </a:schemeClr>
                </a:solidFill>
                <a:effectLst/>
                <a:latin typeface="Arial"/>
                <a:ea typeface="Arial"/>
                <a:cs typeface="Arial"/>
                <a:sym typeface="Arial"/>
              </a:rPr>
              <a:t>Het I-TeachLab project is een Innovatief Onderzoeks Project waar het onderzoek van Ruth Stevens, over hoe ruimtelijke karakteristieken van leeromgevingen invloed hebben op pedagogy en omgekeerd èn het onderzoek van Elke Emmers over UDL in leeromgevingen samenkomen.  </a:t>
            </a:r>
            <a:endParaRPr lang="nl-BE" sz="800" b="0" dirty="0">
              <a:solidFill>
                <a:schemeClr val="accent1">
                  <a:lumMod val="75000"/>
                </a:schemeClr>
              </a:solidFill>
              <a:effectLst/>
            </a:endParaRPr>
          </a:p>
          <a:p>
            <a:pPr marL="158750" indent="0" rtl="0">
              <a:buNone/>
            </a:pPr>
            <a:r>
              <a:rPr lang="nl-BE" sz="800" b="0" i="1" u="none" strike="noStrike" cap="none" dirty="0">
                <a:solidFill>
                  <a:schemeClr val="accent1">
                    <a:lumMod val="75000"/>
                  </a:schemeClr>
                </a:solidFill>
                <a:effectLst/>
                <a:latin typeface="Arial"/>
                <a:ea typeface="Arial"/>
                <a:cs typeface="Arial"/>
                <a:sym typeface="Arial"/>
              </a:rPr>
              <a:t>De ontwikkeling van de workshops en tools zijn gebaseerd op een onderzoeksopzet met verschillende methoden, waarbij de initiële competenties van UHasselt docenten in kaart werden gebracht op het gebied van ruimtelijke geletterdheid, handelingsvermogen en competentie maar ook op het gebied van inclusief lesgeven. De nieuw ontwikkelde instrumenten werden gebruikt om een solide basis te leggen voor verdere ontwikkeling en validatie. </a:t>
            </a:r>
            <a:endParaRPr lang="nl-BE" sz="800" b="0" dirty="0">
              <a:solidFill>
                <a:schemeClr val="accent1">
                  <a:lumMod val="75000"/>
                </a:schemeClr>
              </a:solidFill>
              <a:effectLst/>
            </a:endParaRPr>
          </a:p>
          <a:p>
            <a:pPr marL="158750" indent="0" rtl="0">
              <a:buNone/>
            </a:pPr>
            <a:r>
              <a:rPr lang="nl-BE" sz="800" b="0" i="1" u="none" strike="noStrike" cap="none" dirty="0">
                <a:solidFill>
                  <a:schemeClr val="accent1">
                    <a:lumMod val="75000"/>
                  </a:schemeClr>
                </a:solidFill>
                <a:effectLst/>
                <a:latin typeface="Arial"/>
                <a:ea typeface="Arial"/>
                <a:cs typeface="Arial"/>
                <a:sym typeface="Arial"/>
              </a:rPr>
              <a:t>Deze robuuste basis werd gevormd door een combinatie van vragenlijsten en diepte interviews, die samen een rijke informatiebron boden over het bewustzijn, de houding en de praktijken van de docenten met betrekking tot het gebruik van de fysieke leeromgeving en inclusief lesgeven. </a:t>
            </a:r>
            <a:endParaRPr lang="nl-BE" sz="800" b="0" dirty="0">
              <a:solidFill>
                <a:schemeClr val="accent1">
                  <a:lumMod val="75000"/>
                </a:schemeClr>
              </a:solidFill>
              <a:effectLst/>
            </a:endParaRPr>
          </a:p>
          <a:p>
            <a:pPr marL="158750" indent="0" rtl="0">
              <a:buNone/>
            </a:pPr>
            <a:r>
              <a:rPr lang="nl-BE" sz="800" b="0" i="1" u="none" strike="noStrike" cap="none" dirty="0">
                <a:solidFill>
                  <a:schemeClr val="accent1">
                    <a:lumMod val="75000"/>
                  </a:schemeClr>
                </a:solidFill>
                <a:effectLst/>
                <a:latin typeface="Arial"/>
                <a:ea typeface="Arial"/>
                <a:cs typeface="Arial"/>
                <a:sym typeface="Arial"/>
              </a:rPr>
              <a:t>Daarnaast voerden we systematische observaties in de klas uit met een dubbele lens. Aan de ene kant documenteerde we objectieve ruimtelijke karakteristieken zoals layout, meubels en beschikbare faciliteiten. Aan de andere kan, legden we de subjectieve ervaringen vast waarbij we letten op comfort, sfeer en de waargenome bruikbaarheid van de ruimte. Deze data wordt momenteel gebruikt om onze bestaande inventaris van UHasselt leslokalen aan te vullen met effectieve en ervaringsgerichte ruimtelijke kenmerken. </a:t>
            </a:r>
            <a:endParaRPr lang="nl-BE" sz="800" b="0" dirty="0">
              <a:solidFill>
                <a:schemeClr val="accent1">
                  <a:lumMod val="75000"/>
                </a:schemeClr>
              </a:solidFill>
              <a:effectLst/>
            </a:endParaRPr>
          </a:p>
          <a:p>
            <a:pPr marL="158750" indent="0" rtl="0">
              <a:buNone/>
            </a:pPr>
            <a:r>
              <a:rPr lang="nl-BE" sz="800" b="0" i="1" u="none" strike="noStrike" cap="none" dirty="0">
                <a:solidFill>
                  <a:schemeClr val="accent1">
                    <a:lumMod val="75000"/>
                  </a:schemeClr>
                </a:solidFill>
                <a:effectLst/>
                <a:latin typeface="Arial"/>
                <a:ea typeface="Arial"/>
                <a:cs typeface="Arial"/>
                <a:sym typeface="Arial"/>
              </a:rPr>
              <a:t>Dan als laatst gebruikten we een dagboekmethoden met studenten, deze legden hun dagelijkse ervaringen vast verspreid over verschillende faculteiten en verschillende ruimtes. Deze aanpak leverde unieke inzichten op die over de dagelijkse impact van leerruimtes op de motivatie, betrokkenheid en het welzijn van studenten en vormde een directe basis voor het ontwerp van zowel de workshops als de ontwikkelde tools. </a:t>
            </a:r>
            <a:endParaRPr sz="800" dirty="0"/>
          </a:p>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3c613e5fa2d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3c613e5fa2d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buNone/>
            </a:pPr>
            <a:r>
              <a:rPr lang="nl-BE" sz="800" b="1" i="0" u="none" strike="noStrike" cap="none" dirty="0">
                <a:solidFill>
                  <a:srgbClr val="000000"/>
                </a:solidFill>
                <a:effectLst/>
                <a:latin typeface="Arial"/>
                <a:ea typeface="Arial"/>
                <a:cs typeface="Arial"/>
                <a:sym typeface="Arial"/>
              </a:rPr>
              <a:t>InScape</a:t>
            </a:r>
            <a:r>
              <a:rPr lang="nl-BE" sz="800" b="0" i="0" u="none" strike="noStrike" cap="none" dirty="0">
                <a:solidFill>
                  <a:srgbClr val="000000"/>
                </a:solidFill>
                <a:effectLst/>
                <a:latin typeface="Arial"/>
                <a:ea typeface="Arial"/>
                <a:cs typeface="Arial"/>
                <a:sym typeface="Arial"/>
              </a:rPr>
              <a:t> is a </a:t>
            </a:r>
            <a:r>
              <a:rPr lang="nl-BE" sz="800" b="1" i="0" u="none" strike="noStrike" cap="none" dirty="0">
                <a:solidFill>
                  <a:srgbClr val="000000"/>
                </a:solidFill>
                <a:effectLst/>
                <a:latin typeface="Arial"/>
                <a:ea typeface="Arial"/>
                <a:cs typeface="Arial"/>
                <a:sym typeface="Arial"/>
              </a:rPr>
              <a:t>self-scan</a:t>
            </a:r>
            <a:r>
              <a:rPr lang="nl-BE" sz="800" b="0" i="0" u="none" strike="noStrike" cap="none" dirty="0">
                <a:solidFill>
                  <a:srgbClr val="000000"/>
                </a:solidFill>
                <a:effectLst/>
                <a:latin typeface="Arial"/>
                <a:ea typeface="Arial"/>
                <a:cs typeface="Arial"/>
                <a:sym typeface="Arial"/>
              </a:rPr>
              <a:t> developed to support lecturers in </a:t>
            </a:r>
            <a:r>
              <a:rPr lang="nl-BE" sz="800" b="1" i="0" u="none" strike="noStrike" cap="none" dirty="0">
                <a:solidFill>
                  <a:srgbClr val="000000"/>
                </a:solidFill>
                <a:effectLst/>
                <a:latin typeface="Arial"/>
                <a:ea typeface="Arial"/>
                <a:cs typeface="Arial"/>
                <a:sym typeface="Arial"/>
              </a:rPr>
              <a:t>reflecting on inclusive didactics and evaluation practices </a:t>
            </a:r>
            <a:r>
              <a:rPr lang="nl-BE" sz="800" b="0" i="0" u="none" strike="noStrike" cap="none" dirty="0">
                <a:solidFill>
                  <a:srgbClr val="000000"/>
                </a:solidFill>
                <a:effectLst/>
                <a:latin typeface="Arial"/>
                <a:ea typeface="Arial"/>
                <a:cs typeface="Arial"/>
                <a:sym typeface="Arial"/>
              </a:rPr>
              <a:t>across the university. Rather than functioning as an evaluative instrument, it is designed as a </a:t>
            </a:r>
            <a:r>
              <a:rPr lang="nl-BE" sz="800" b="1" i="0" u="none" strike="noStrike" cap="none" dirty="0">
                <a:solidFill>
                  <a:srgbClr val="000000"/>
                </a:solidFill>
                <a:effectLst/>
                <a:latin typeface="Arial"/>
                <a:ea typeface="Arial"/>
                <a:cs typeface="Arial"/>
                <a:sym typeface="Arial"/>
              </a:rPr>
              <a:t>low-threshold professionalisation tool </a:t>
            </a:r>
            <a:r>
              <a:rPr lang="nl-BE" sz="800" b="0" i="0" u="none" strike="noStrike" cap="none" dirty="0">
                <a:solidFill>
                  <a:srgbClr val="000000"/>
                </a:solidFill>
                <a:effectLst/>
                <a:latin typeface="Arial"/>
                <a:ea typeface="Arial"/>
                <a:cs typeface="Arial"/>
                <a:sym typeface="Arial"/>
              </a:rPr>
              <a:t>that </a:t>
            </a:r>
            <a:r>
              <a:rPr lang="nl-BE" sz="800" b="1" i="0" u="none" strike="noStrike" cap="none" dirty="0">
                <a:solidFill>
                  <a:srgbClr val="000000"/>
                </a:solidFill>
                <a:effectLst/>
                <a:latin typeface="Arial"/>
                <a:ea typeface="Arial"/>
                <a:cs typeface="Arial"/>
                <a:sym typeface="Arial"/>
              </a:rPr>
              <a:t>encourages dialogue and critical reflection</a:t>
            </a:r>
            <a:r>
              <a:rPr lang="nl-BE" sz="800" b="0" i="0" u="none" strike="noStrike" cap="none" dirty="0">
                <a:solidFill>
                  <a:srgbClr val="000000"/>
                </a:solidFill>
                <a:effectLst/>
                <a:latin typeface="Arial"/>
                <a:ea typeface="Arial"/>
                <a:cs typeface="Arial"/>
                <a:sym typeface="Arial"/>
              </a:rPr>
              <a:t>.</a:t>
            </a:r>
            <a:endParaRPr lang="nl-BE" sz="800" b="0" dirty="0">
              <a:effectLst/>
            </a:endParaRPr>
          </a:p>
          <a:p>
            <a:pPr marL="158750" indent="0" rtl="0">
              <a:buNone/>
            </a:pPr>
            <a:endParaRPr lang="nl-BE" sz="800" b="0" i="0" u="none" strike="noStrike" cap="none" dirty="0">
              <a:solidFill>
                <a:srgbClr val="000000"/>
              </a:solidFill>
              <a:effectLst/>
              <a:latin typeface="Arial"/>
              <a:ea typeface="Arial"/>
              <a:cs typeface="Arial"/>
              <a:sym typeface="Arial"/>
            </a:endParaRPr>
          </a:p>
          <a:p>
            <a:pPr marL="158750" indent="0" rtl="0">
              <a:buNone/>
            </a:pPr>
            <a:r>
              <a:rPr lang="nl-BE" sz="800" b="0" i="0" u="none" strike="noStrike" cap="none" dirty="0">
                <a:solidFill>
                  <a:srgbClr val="000000"/>
                </a:solidFill>
                <a:effectLst/>
                <a:latin typeface="Arial"/>
                <a:ea typeface="Arial"/>
                <a:cs typeface="Arial"/>
                <a:sym typeface="Arial"/>
              </a:rPr>
              <a:t>The scan is theoretically grounded in three pillars: </a:t>
            </a:r>
            <a:r>
              <a:rPr lang="nl-BE" sz="800" b="1" i="0" u="none" strike="noStrike" cap="none" dirty="0">
                <a:solidFill>
                  <a:srgbClr val="000000"/>
                </a:solidFill>
                <a:effectLst/>
                <a:latin typeface="Arial"/>
                <a:ea typeface="Arial"/>
                <a:cs typeface="Arial"/>
                <a:sym typeface="Arial"/>
              </a:rPr>
              <a:t>the I-TPACK model, the nine guidelines of Universal Design for Learning, and research-based insights</a:t>
            </a:r>
            <a:r>
              <a:rPr lang="nl-BE" sz="800" b="0" i="0" u="none" strike="noStrike" cap="none" dirty="0">
                <a:solidFill>
                  <a:srgbClr val="000000"/>
                </a:solidFill>
                <a:effectLst/>
                <a:latin typeface="Arial"/>
                <a:ea typeface="Arial"/>
                <a:cs typeface="Arial"/>
                <a:sym typeface="Arial"/>
              </a:rPr>
              <a:t> into the role of the physical learning environment. Together, these frameworks allow lecturers to reflect on inclusion from a holistic perspective.</a:t>
            </a:r>
            <a:endParaRPr lang="nl-BE" sz="800" b="0" dirty="0">
              <a:effectLst/>
            </a:endParaRPr>
          </a:p>
          <a:p>
            <a:pPr marL="158750" indent="0" rtl="0">
              <a:buNone/>
            </a:pPr>
            <a:endParaRPr lang="nl-BE" sz="800" b="0" i="0" u="none" strike="noStrike" cap="none" dirty="0">
              <a:solidFill>
                <a:srgbClr val="000000"/>
              </a:solidFill>
              <a:effectLst/>
              <a:latin typeface="Arial"/>
              <a:ea typeface="Arial"/>
              <a:cs typeface="Arial"/>
              <a:sym typeface="Arial"/>
            </a:endParaRPr>
          </a:p>
          <a:p>
            <a:pPr marL="158750" indent="0" rtl="0">
              <a:buNone/>
            </a:pPr>
            <a:r>
              <a:rPr lang="nl-BE" sz="800" b="0" i="0" u="none" strike="noStrike" cap="none" dirty="0">
                <a:solidFill>
                  <a:srgbClr val="000000"/>
                </a:solidFill>
                <a:effectLst/>
                <a:latin typeface="Arial"/>
                <a:ea typeface="Arial"/>
                <a:cs typeface="Arial"/>
                <a:sym typeface="Arial"/>
              </a:rPr>
              <a:t>InScape invites reflection across four dimensions: </a:t>
            </a:r>
            <a:r>
              <a:rPr lang="nl-BE" sz="800" b="1" i="0" u="none" strike="noStrike" cap="none" dirty="0">
                <a:solidFill>
                  <a:srgbClr val="000000"/>
                </a:solidFill>
                <a:effectLst/>
                <a:latin typeface="Arial"/>
                <a:ea typeface="Arial"/>
                <a:cs typeface="Arial"/>
                <a:sym typeface="Arial"/>
              </a:rPr>
              <a:t>inclusive instructional design, social inclusion and classroom climate, digital and physical accessibility of the learning environment</a:t>
            </a:r>
            <a:r>
              <a:rPr lang="nl-BE" sz="800" b="0" i="0" u="none" strike="noStrike" cap="none" dirty="0">
                <a:solidFill>
                  <a:srgbClr val="000000"/>
                </a:solidFill>
                <a:effectLst/>
                <a:latin typeface="Arial"/>
                <a:ea typeface="Arial"/>
                <a:cs typeface="Arial"/>
                <a:sym typeface="Arial"/>
              </a:rPr>
              <a:t>, </a:t>
            </a:r>
            <a:r>
              <a:rPr lang="nl-BE" sz="800" b="1" i="0" u="none" strike="noStrike" cap="none" dirty="0">
                <a:solidFill>
                  <a:srgbClr val="000000"/>
                </a:solidFill>
                <a:effectLst/>
                <a:latin typeface="Arial"/>
                <a:ea typeface="Arial"/>
                <a:cs typeface="Arial"/>
                <a:sym typeface="Arial"/>
              </a:rPr>
              <a:t>and inclusive assessment practices</a:t>
            </a:r>
            <a:r>
              <a:rPr lang="nl-BE" sz="800" b="0" i="0" u="none" strike="noStrike" cap="none" dirty="0">
                <a:solidFill>
                  <a:srgbClr val="000000"/>
                </a:solidFill>
                <a:effectLst/>
                <a:latin typeface="Arial"/>
                <a:ea typeface="Arial"/>
                <a:cs typeface="Arial"/>
                <a:sym typeface="Arial"/>
              </a:rPr>
              <a:t>. Each item is scored on a 0–3 scale and includes space for personal reflection and feedback, allowing the tool to function not only as a self-scan but also as a validation instrument that can evolve through dialogue with lecturers.</a:t>
            </a:r>
            <a:endParaRPr lang="nl-BE" sz="800" b="0" dirty="0">
              <a:effectLst/>
            </a:endParaRPr>
          </a:p>
          <a:p>
            <a:pPr marL="158750" indent="0" rtl="0">
              <a:buNone/>
            </a:pPr>
            <a:endParaRPr lang="nl-BE" sz="800" b="0" i="0" u="none" strike="noStrike" cap="none" dirty="0">
              <a:solidFill>
                <a:srgbClr val="000000"/>
              </a:solidFill>
              <a:effectLst/>
              <a:latin typeface="Arial"/>
              <a:ea typeface="Arial"/>
              <a:cs typeface="Arial"/>
              <a:sym typeface="Arial"/>
            </a:endParaRPr>
          </a:p>
          <a:p>
            <a:pPr marL="158750" indent="0" rtl="0">
              <a:buNone/>
            </a:pPr>
            <a:r>
              <a:rPr lang="nl-BE" sz="800" b="0" i="0" u="none" strike="noStrike" cap="none" dirty="0">
                <a:solidFill>
                  <a:srgbClr val="000000"/>
                </a:solidFill>
                <a:effectLst/>
                <a:latin typeface="Arial"/>
                <a:ea typeface="Arial"/>
                <a:cs typeface="Arial"/>
                <a:sym typeface="Arial"/>
              </a:rPr>
              <a:t>The development was informed by questionnaires, interviews, and classroom observations with lecturers, generating rich contextual data and best practices around UDL and learning environments. The tool is now ready to be launched online.</a:t>
            </a:r>
            <a:endParaRPr lang="nl-BE" sz="800" b="0" dirty="0">
              <a:effectLst/>
            </a:endParaRPr>
          </a:p>
          <a:p>
            <a:pPr marL="158750" indent="0">
              <a:buNone/>
            </a:pPr>
            <a:br>
              <a:rPr lang="nl-BE" sz="800" b="0" dirty="0">
                <a:effectLst/>
              </a:rPr>
            </a:br>
            <a:endParaRPr lang="nl-BE" sz="800" b="0" dirty="0">
              <a:effectLst/>
            </a:endParaRPr>
          </a:p>
          <a:p>
            <a:pPr marL="158750" indent="0" rtl="0">
              <a:buNone/>
            </a:pPr>
            <a:r>
              <a:rPr lang="nl-BE" sz="800" b="0" i="1" u="none" strike="noStrike" cap="none" dirty="0">
                <a:solidFill>
                  <a:schemeClr val="accent1">
                    <a:lumMod val="75000"/>
                  </a:schemeClr>
                </a:solidFill>
                <a:effectLst/>
                <a:latin typeface="Arial"/>
                <a:ea typeface="Arial"/>
                <a:cs typeface="Arial"/>
                <a:sym typeface="Arial"/>
              </a:rPr>
              <a:t>InScape is een zelfscantool ontwikkeld om docenten te ondersteunen bij het reflecteren op inclusieve didactiek en evaluatiepraktijken binnen de universiteit. In plaats van te functioneren als een evaluatie-instrument, is het ontworpen als een laagdrempelige professionaliseringstool die dialoog en kritische reflectie stimuleert.</a:t>
            </a:r>
            <a:endParaRPr lang="nl-BE" sz="800" b="0" dirty="0">
              <a:solidFill>
                <a:schemeClr val="accent1">
                  <a:lumMod val="75000"/>
                </a:schemeClr>
              </a:solidFill>
              <a:effectLst/>
            </a:endParaRPr>
          </a:p>
          <a:p>
            <a:pPr marL="158750" indent="0" rtl="0">
              <a:buNone/>
            </a:pPr>
            <a:r>
              <a:rPr lang="nl-BE" sz="800" b="0" i="1" u="none" strike="noStrike" cap="none" dirty="0">
                <a:solidFill>
                  <a:schemeClr val="accent1">
                    <a:lumMod val="75000"/>
                  </a:schemeClr>
                </a:solidFill>
                <a:effectLst/>
                <a:latin typeface="Arial"/>
                <a:ea typeface="Arial"/>
                <a:cs typeface="Arial"/>
                <a:sym typeface="Arial"/>
              </a:rPr>
              <a:t>De scan is theoretisch gebaseerd op drie pijlers: het I-TPACK-model, de negen richtlijnen van Universal Design for Learning en onderzoeksresultaten over de rol van de fysieke leeromgeving. Samen stellen deze kaders docenten in staat om vanuit een holistisch perspectief te reflecteren op inclusie.</a:t>
            </a:r>
            <a:endParaRPr lang="nl-BE" sz="800" b="0" dirty="0">
              <a:solidFill>
                <a:schemeClr val="accent1">
                  <a:lumMod val="75000"/>
                </a:schemeClr>
              </a:solidFill>
              <a:effectLst/>
            </a:endParaRPr>
          </a:p>
          <a:p>
            <a:pPr marL="158750" indent="0" rtl="0">
              <a:buNone/>
            </a:pPr>
            <a:r>
              <a:rPr lang="nl-BE" sz="800" b="0" i="1" u="none" strike="noStrike" cap="none" dirty="0">
                <a:solidFill>
                  <a:schemeClr val="accent1">
                    <a:lumMod val="75000"/>
                  </a:schemeClr>
                </a:solidFill>
                <a:effectLst/>
                <a:latin typeface="Arial"/>
                <a:ea typeface="Arial"/>
                <a:cs typeface="Arial"/>
                <a:sym typeface="Arial"/>
              </a:rPr>
              <a:t>InScape nodigt uit tot reflectie over vier dimensies: inclusief onderwijsontwerp, sociale inclusie en klassenklimaat, digitale en fysieke toegankelijkheid van de leeromgeving en inclusieve beoordelingspraktijken. Elk item wordt beoordeeld op een schaal van 0-3 en biedt ruimte voor persoonlijke reflectie en feedback, waardoor de tool niet alleen functioneert als een zelfscantool, maar ook als een validatie-instrument dat kan evolueren door middel van dialoog met docenten.</a:t>
            </a:r>
            <a:endParaRPr lang="nl-BE" sz="800" b="0" dirty="0">
              <a:solidFill>
                <a:schemeClr val="accent1">
                  <a:lumMod val="75000"/>
                </a:schemeClr>
              </a:solidFill>
              <a:effectLst/>
            </a:endParaRPr>
          </a:p>
          <a:p>
            <a:pPr marL="158750" indent="0" rtl="0">
              <a:buNone/>
            </a:pPr>
            <a:r>
              <a:rPr lang="nl-BE" sz="800" b="0" i="1" u="none" strike="noStrike" cap="none" dirty="0">
                <a:solidFill>
                  <a:schemeClr val="accent1">
                    <a:lumMod val="75000"/>
                  </a:schemeClr>
                </a:solidFill>
                <a:effectLst/>
                <a:latin typeface="Arial"/>
                <a:ea typeface="Arial"/>
                <a:cs typeface="Arial"/>
                <a:sym typeface="Arial"/>
              </a:rPr>
              <a:t>De ontwikkeling is gebaseerd op vragenlijsten, interviews en observaties in de klas met docenten, wat heeft geleid tot waardevolle contextuele gegevens en best practices rondom UDL en leeromgevingen. De tool is nu klaar om online gelanceerd te worden.</a:t>
            </a:r>
            <a:endParaRPr lang="nl-BE" sz="800" b="0" dirty="0">
              <a:solidFill>
                <a:schemeClr val="accent1">
                  <a:lumMod val="75000"/>
                </a:schemeClr>
              </a:solidFill>
              <a:effectLs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35b6ce1ba14_2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35b6ce1ba14_2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buNone/>
            </a:pPr>
            <a:r>
              <a:rPr lang="nl-BE" sz="800" b="0" i="0" u="none" strike="noStrike" cap="none" dirty="0">
                <a:solidFill>
                  <a:srgbClr val="000000"/>
                </a:solidFill>
                <a:effectLst/>
                <a:latin typeface="Arial"/>
                <a:ea typeface="Arial"/>
                <a:cs typeface="Arial"/>
                <a:sym typeface="Arial"/>
              </a:rPr>
              <a:t>We organize workshops under the general heading </a:t>
            </a:r>
            <a:r>
              <a:rPr lang="nl-BE" sz="800" b="1" i="0" u="none" strike="noStrike" cap="none" dirty="0">
                <a:solidFill>
                  <a:srgbClr val="000000"/>
                </a:solidFill>
                <a:effectLst/>
                <a:latin typeface="Arial"/>
                <a:ea typeface="Arial"/>
                <a:cs typeface="Arial"/>
                <a:sym typeface="Arial"/>
              </a:rPr>
              <a:t>‘UpLift’</a:t>
            </a:r>
            <a:r>
              <a:rPr lang="nl-BE" sz="800" b="0" i="0" u="none" strike="noStrike" cap="none" dirty="0">
                <a:solidFill>
                  <a:srgbClr val="000000"/>
                </a:solidFill>
                <a:effectLst/>
                <a:latin typeface="Arial"/>
                <a:ea typeface="Arial"/>
                <a:cs typeface="Arial"/>
                <a:sym typeface="Arial"/>
              </a:rPr>
              <a:t>. UHasselt educators have the opportunity to learn about inclusive teaching, and engage in hands-on activities </a:t>
            </a:r>
            <a:r>
              <a:rPr lang="nl-BE" sz="800" b="1" i="0" u="none" strike="noStrike" cap="none" dirty="0">
                <a:solidFill>
                  <a:srgbClr val="000000"/>
                </a:solidFill>
                <a:effectLst/>
                <a:latin typeface="Arial"/>
                <a:ea typeface="Arial"/>
                <a:cs typeface="Arial"/>
                <a:sym typeface="Arial"/>
              </a:rPr>
              <a:t>to analyze learning spaces and their own lesson design</a:t>
            </a:r>
            <a:r>
              <a:rPr lang="nl-BE" sz="800" b="0" i="0" u="none" strike="noStrike" cap="none" dirty="0">
                <a:solidFill>
                  <a:srgbClr val="000000"/>
                </a:solidFill>
                <a:effectLst/>
                <a:latin typeface="Arial"/>
                <a:ea typeface="Arial"/>
                <a:cs typeface="Arial"/>
                <a:sym typeface="Arial"/>
              </a:rPr>
              <a:t>. They are invited to reflect critically on which classroom would best support a lesson they have designed. They consider </a:t>
            </a:r>
            <a:r>
              <a:rPr lang="nl-BE" sz="800" b="1" i="0" u="none" strike="noStrike" cap="none" dirty="0">
                <a:solidFill>
                  <a:srgbClr val="000000"/>
                </a:solidFill>
                <a:effectLst/>
                <a:latin typeface="Arial"/>
                <a:ea typeface="Arial"/>
                <a:cs typeface="Arial"/>
                <a:sym typeface="Arial"/>
              </a:rPr>
              <a:t>not only how </a:t>
            </a:r>
            <a:r>
              <a:rPr lang="nl-BE" sz="800" b="0" i="0" u="none" strike="noStrike" cap="none" dirty="0">
                <a:solidFill>
                  <a:srgbClr val="000000"/>
                </a:solidFill>
                <a:effectLst/>
                <a:latin typeface="Arial"/>
                <a:ea typeface="Arial"/>
                <a:cs typeface="Arial"/>
                <a:sym typeface="Arial"/>
              </a:rPr>
              <a:t>they want to teach, but also </a:t>
            </a:r>
            <a:r>
              <a:rPr lang="nl-BE" sz="800" b="1" i="0" u="none" strike="noStrike" cap="none" dirty="0">
                <a:solidFill>
                  <a:srgbClr val="000000"/>
                </a:solidFill>
                <a:effectLst/>
                <a:latin typeface="Arial"/>
                <a:ea typeface="Arial"/>
                <a:cs typeface="Arial"/>
                <a:sym typeface="Arial"/>
              </a:rPr>
              <a:t>what kind of space aligns with that vision</a:t>
            </a:r>
            <a:r>
              <a:rPr lang="nl-BE" sz="800" b="0" i="0" u="none" strike="noStrike" cap="none" dirty="0">
                <a:solidFill>
                  <a:srgbClr val="000000"/>
                </a:solidFill>
                <a:effectLst/>
                <a:latin typeface="Arial"/>
                <a:ea typeface="Arial"/>
                <a:cs typeface="Arial"/>
                <a:sym typeface="Arial"/>
              </a:rPr>
              <a:t>—and what they, as educators, can do to adapt the space accordingly. Depending on the demand and needs, we put together a package of exercises and tools specifically designed for the asking faculty. We have training tools related to our topics, ranging from basic to advanced. If they're interested, they can contact us to learn more.</a:t>
            </a:r>
            <a:endParaRPr lang="nl-BE" sz="800" b="0" dirty="0">
              <a:effectLst/>
            </a:endParaRPr>
          </a:p>
          <a:p>
            <a:pPr marL="158750" indent="0">
              <a:buNone/>
            </a:pPr>
            <a:br>
              <a:rPr lang="nl-BE" sz="800" b="0" dirty="0">
                <a:effectLst/>
              </a:rPr>
            </a:br>
            <a:endParaRPr lang="nl-BE" sz="800" b="0" dirty="0">
              <a:effectLst/>
            </a:endParaRPr>
          </a:p>
          <a:p>
            <a:pPr marL="158750" indent="0" rtl="0">
              <a:buNone/>
            </a:pPr>
            <a:r>
              <a:rPr lang="nl-BE" sz="800" b="0" i="1" u="none" strike="noStrike" cap="none" dirty="0">
                <a:solidFill>
                  <a:schemeClr val="accent1"/>
                </a:solidFill>
                <a:effectLst/>
                <a:latin typeface="Arial"/>
                <a:ea typeface="Arial"/>
                <a:cs typeface="Arial"/>
                <a:sym typeface="Arial"/>
              </a:rPr>
              <a:t>We organiseren workshops onder de noemer ‘UpLift’. UHasselt docenten hebben de mogelijkheid om te leren over inclusief lesgeven, en deel te nemen aan hand-on activiteiten om leerruimtes en hun eigen lesontwerp te analyseren. Ze worden uitgenodigd om kritisch te reflection over welk klaslokaal hun ontworpen les het best zou ondersteunen. Ze denken niet alleen na over hoe ze willen lesgeven maar ook welke ruimte bij hun visie past, en wat zijn als docenten, kunnen doen om de ruimte daarrond aan te passen. We stellen een pakket aan oefeningen samen afhankelijk van hun eisen en noden, specifiek ontworpen voor de vragende faculteit. We hebben training tools gerelateerd aan onze topics die basic tot gevorderd zijn. Wanneer ze geïnteresseerd zijn kunnen ze contact met ons opnemen om meer te leren. </a:t>
            </a:r>
            <a:endParaRPr lang="nl-BE" sz="800" b="0" dirty="0">
              <a:solidFill>
                <a:schemeClr val="accent1"/>
              </a:solidFill>
              <a:effectLs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70ddc21432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70ddc21432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buNone/>
            </a:pPr>
            <a:r>
              <a:rPr lang="nl-BE" sz="800" b="0" i="0" u="none" strike="noStrike" cap="none" dirty="0">
                <a:solidFill>
                  <a:srgbClr val="000000"/>
                </a:solidFill>
                <a:effectLst/>
                <a:latin typeface="Arial"/>
                <a:ea typeface="Arial"/>
                <a:cs typeface="Arial"/>
                <a:sym typeface="Arial"/>
              </a:rPr>
              <a:t>We want to encourage teachers to strive for the </a:t>
            </a:r>
            <a:r>
              <a:rPr lang="nl-BE" sz="800" b="1" i="0" u="none" strike="noStrike" cap="none" dirty="0">
                <a:solidFill>
                  <a:srgbClr val="000000"/>
                </a:solidFill>
                <a:effectLst/>
                <a:latin typeface="Arial"/>
                <a:ea typeface="Arial"/>
                <a:cs typeface="Arial"/>
                <a:sym typeface="Arial"/>
              </a:rPr>
              <a:t>perfect match </a:t>
            </a:r>
            <a:r>
              <a:rPr lang="nl-BE" sz="800" b="0" i="0" u="none" strike="noStrike" cap="none" dirty="0">
                <a:solidFill>
                  <a:srgbClr val="000000"/>
                </a:solidFill>
                <a:effectLst/>
                <a:latin typeface="Arial"/>
                <a:ea typeface="Arial"/>
                <a:cs typeface="Arial"/>
                <a:sym typeface="Arial"/>
              </a:rPr>
              <a:t>between various elements: the </a:t>
            </a:r>
            <a:r>
              <a:rPr lang="nl-BE" sz="800" b="1" i="0" u="none" strike="noStrike" cap="none" dirty="0">
                <a:solidFill>
                  <a:srgbClr val="000000"/>
                </a:solidFill>
                <a:effectLst/>
                <a:latin typeface="Arial"/>
                <a:ea typeface="Arial"/>
                <a:cs typeface="Arial"/>
                <a:sym typeface="Arial"/>
              </a:rPr>
              <a:t>choice of classroom, the duration of the lesson, and its structure</a:t>
            </a:r>
            <a:r>
              <a:rPr lang="nl-BE" sz="800" b="0" i="0" u="none" strike="noStrike" cap="none" dirty="0">
                <a:solidFill>
                  <a:srgbClr val="000000"/>
                </a:solidFill>
                <a:effectLst/>
                <a:latin typeface="Arial"/>
                <a:ea typeface="Arial"/>
                <a:cs typeface="Arial"/>
                <a:sym typeface="Arial"/>
              </a:rPr>
              <a:t>. This includes deciding which teaching methods to use—whether it’s individual work with one-on-one guidance, or whether the real strength lies in peer learning in groups or pairs. We aim to make teachers more consciously aware of their </a:t>
            </a:r>
            <a:r>
              <a:rPr lang="nl-BE" sz="800" b="1" i="0" u="none" strike="noStrike" cap="none" dirty="0">
                <a:solidFill>
                  <a:srgbClr val="000000"/>
                </a:solidFill>
                <a:effectLst/>
                <a:latin typeface="Arial"/>
                <a:ea typeface="Arial"/>
                <a:cs typeface="Arial"/>
                <a:sym typeface="Arial"/>
              </a:rPr>
              <a:t>time-space organization</a:t>
            </a:r>
            <a:r>
              <a:rPr lang="nl-BE" sz="800" b="0" i="0" u="none" strike="noStrike" cap="none" dirty="0">
                <a:solidFill>
                  <a:srgbClr val="000000"/>
                </a:solidFill>
                <a:effectLst/>
                <a:latin typeface="Arial"/>
                <a:ea typeface="Arial"/>
                <a:cs typeface="Arial"/>
                <a:sym typeface="Arial"/>
              </a:rPr>
              <a:t> </a:t>
            </a:r>
            <a:r>
              <a:rPr lang="nl-BE" sz="800" b="1" i="0" u="none" strike="noStrike" cap="none" dirty="0">
                <a:solidFill>
                  <a:srgbClr val="000000"/>
                </a:solidFill>
                <a:effectLst/>
                <a:latin typeface="Arial"/>
                <a:ea typeface="Arial"/>
                <a:cs typeface="Arial"/>
                <a:sym typeface="Arial"/>
              </a:rPr>
              <a:t>decisions</a:t>
            </a:r>
            <a:r>
              <a:rPr lang="nl-BE" sz="800" b="0" i="0" u="none" strike="noStrike" cap="none" dirty="0">
                <a:solidFill>
                  <a:srgbClr val="000000"/>
                </a:solidFill>
                <a:effectLst/>
                <a:latin typeface="Arial"/>
                <a:ea typeface="Arial"/>
                <a:cs typeface="Arial"/>
                <a:sym typeface="Arial"/>
              </a:rPr>
              <a:t> and have a critical look at their own lesson design.</a:t>
            </a:r>
            <a:endParaRPr lang="nl-BE" sz="800" b="0" dirty="0">
              <a:effectLst/>
            </a:endParaRPr>
          </a:p>
          <a:p>
            <a:pPr marL="158750" indent="0" rtl="0">
              <a:buNone/>
            </a:pPr>
            <a:r>
              <a:rPr lang="nl-BE" sz="800" b="0" i="0" u="none" strike="noStrike" cap="none" dirty="0">
                <a:solidFill>
                  <a:srgbClr val="000000"/>
                </a:solidFill>
                <a:effectLst/>
                <a:latin typeface="Arial"/>
                <a:ea typeface="Arial"/>
                <a:cs typeface="Arial"/>
                <a:sym typeface="Arial"/>
              </a:rPr>
              <a:t>They begin to </a:t>
            </a:r>
            <a:r>
              <a:rPr lang="nl-BE" sz="800" b="1" i="0" u="none" strike="noStrike" cap="none" dirty="0">
                <a:solidFill>
                  <a:srgbClr val="000000"/>
                </a:solidFill>
                <a:effectLst/>
                <a:latin typeface="Arial"/>
                <a:ea typeface="Arial"/>
                <a:cs typeface="Arial"/>
                <a:sym typeface="Arial"/>
              </a:rPr>
              <a:t>connect their personal teaching style </a:t>
            </a:r>
            <a:r>
              <a:rPr lang="nl-BE" sz="800" b="0" i="0" u="none" strike="noStrike" cap="none" dirty="0">
                <a:solidFill>
                  <a:srgbClr val="000000"/>
                </a:solidFill>
                <a:effectLst/>
                <a:latin typeface="Arial"/>
                <a:ea typeface="Arial"/>
                <a:cs typeface="Arial"/>
                <a:sym typeface="Arial"/>
              </a:rPr>
              <a:t>with the </a:t>
            </a:r>
            <a:r>
              <a:rPr lang="nl-BE" sz="800" b="1" i="0" u="none" strike="noStrike" cap="none" dirty="0">
                <a:solidFill>
                  <a:srgbClr val="000000"/>
                </a:solidFill>
                <a:effectLst/>
                <a:latin typeface="Arial"/>
                <a:ea typeface="Arial"/>
                <a:cs typeface="Arial"/>
                <a:sym typeface="Arial"/>
              </a:rPr>
              <a:t>spatial conditions </a:t>
            </a:r>
            <a:r>
              <a:rPr lang="nl-BE" sz="800" b="0" i="0" u="none" strike="noStrike" cap="none" dirty="0">
                <a:solidFill>
                  <a:srgbClr val="000000"/>
                </a:solidFill>
                <a:effectLst/>
                <a:latin typeface="Arial"/>
                <a:ea typeface="Arial"/>
                <a:cs typeface="Arial"/>
                <a:sym typeface="Arial"/>
              </a:rPr>
              <a:t>they need. What kind of environment enhances their teaching? What could be done differently?</a:t>
            </a:r>
            <a:endParaRPr lang="nl-BE" sz="800" b="0" dirty="0">
              <a:effectLst/>
            </a:endParaRPr>
          </a:p>
          <a:p>
            <a:pPr marL="158750" indent="0" rtl="0">
              <a:buNone/>
            </a:pPr>
            <a:r>
              <a:rPr lang="nl-BE" sz="800" b="0" i="0" u="none" strike="noStrike" cap="none" dirty="0">
                <a:solidFill>
                  <a:srgbClr val="000000"/>
                </a:solidFill>
                <a:effectLst/>
                <a:latin typeface="Arial"/>
                <a:ea typeface="Arial"/>
                <a:cs typeface="Arial"/>
                <a:sym typeface="Arial"/>
              </a:rPr>
              <a:t>This brings me to the third core pillar of the project:</a:t>
            </a:r>
            <a:r>
              <a:rPr lang="nl-BE" sz="800" b="1" i="0" u="none" strike="noStrike" cap="none" dirty="0">
                <a:solidFill>
                  <a:srgbClr val="000000"/>
                </a:solidFill>
                <a:effectLst/>
                <a:latin typeface="Arial"/>
                <a:ea typeface="Arial"/>
                <a:cs typeface="Arial"/>
                <a:sym typeface="Arial"/>
              </a:rPr>
              <a:t> Architectural Awakening</a:t>
            </a:r>
            <a:endParaRPr lang="nl-BE" sz="800" b="0" dirty="0">
              <a:effectLst/>
            </a:endParaRPr>
          </a:p>
          <a:p>
            <a:pPr marL="158750" indent="0">
              <a:buNone/>
            </a:pPr>
            <a:br>
              <a:rPr lang="nl-BE" sz="800" b="0" dirty="0">
                <a:effectLst/>
              </a:rPr>
            </a:br>
            <a:endParaRPr lang="nl-BE" sz="800" b="0" dirty="0">
              <a:effectLst/>
            </a:endParaRPr>
          </a:p>
          <a:p>
            <a:pPr marL="158750" indent="0" rtl="0">
              <a:buNone/>
            </a:pPr>
            <a:r>
              <a:rPr lang="nl-BE" sz="800" b="0" i="1" u="none" strike="noStrike" cap="none" dirty="0">
                <a:solidFill>
                  <a:schemeClr val="accent1"/>
                </a:solidFill>
                <a:effectLst/>
                <a:latin typeface="Arial"/>
                <a:ea typeface="Arial"/>
                <a:cs typeface="Arial"/>
                <a:sym typeface="Arial"/>
              </a:rPr>
              <a:t>We willen docenten aanmoedigen om te streven naar de perfecte match tussen verschillende elementen: de keuze van klaslokaal, de lengte van de les en zijn structuur. Dit houdt in dat ze moeten kiezen welke leermethoden het best pas; individueel werk met een-op-een begeleiding, of dat de sterkte zit in peer learning in groepjes of per tweetal. Ons doel is om docenten meer bewust te maken over hun tijd-ruimte organisatie keuzes en om een kritische blik te hebben over hun eigen lesontwerp. </a:t>
            </a:r>
            <a:endParaRPr lang="nl-BE" sz="800" b="0" dirty="0">
              <a:solidFill>
                <a:schemeClr val="accent1"/>
              </a:solidFill>
              <a:effectLst/>
            </a:endParaRPr>
          </a:p>
          <a:p>
            <a:pPr marL="158750" indent="0" rtl="0">
              <a:buNone/>
            </a:pPr>
            <a:r>
              <a:rPr lang="nl-BE" sz="800" b="0" i="1" u="none" strike="noStrike" cap="none" dirty="0">
                <a:solidFill>
                  <a:schemeClr val="accent1"/>
                </a:solidFill>
                <a:effectLst/>
                <a:latin typeface="Arial"/>
                <a:ea typeface="Arial"/>
                <a:cs typeface="Arial"/>
                <a:sym typeface="Arial"/>
              </a:rPr>
              <a:t>Ze beginnen hun eigen persoonlijke lesstijl te connecten met de ruimtelijke omstandigheden die ze nodig hebben. Wat voor een soort omgeving versterkt hun lesgeven? Wat kan er anders gedaan worden?</a:t>
            </a:r>
            <a:r>
              <a:rPr lang="nl-BE" sz="800" b="0" i="0" u="none" strike="noStrike" cap="none" dirty="0">
                <a:solidFill>
                  <a:schemeClr val="accent1"/>
                </a:solidFill>
                <a:effectLst/>
                <a:latin typeface="Arial"/>
                <a:ea typeface="Arial"/>
                <a:cs typeface="Arial"/>
                <a:sym typeface="Arial"/>
              </a:rPr>
              <a:t> </a:t>
            </a:r>
            <a:r>
              <a:rPr lang="nl-BE" sz="800" b="0" i="1" u="none" strike="noStrike" cap="none" dirty="0">
                <a:solidFill>
                  <a:schemeClr val="accent1"/>
                </a:solidFill>
                <a:effectLst/>
                <a:latin typeface="Arial"/>
                <a:ea typeface="Arial"/>
                <a:cs typeface="Arial"/>
                <a:sym typeface="Arial"/>
              </a:rPr>
              <a:t>Dit brengt mij ook tot de derde kernpijler van het project: Architectural Awakening</a:t>
            </a:r>
            <a:r>
              <a:rPr lang="nl-BE" sz="1100" b="0" i="1" u="none" strike="noStrike" cap="none" dirty="0">
                <a:solidFill>
                  <a:schemeClr val="accent1"/>
                </a:solidFill>
                <a:effectLst/>
                <a:latin typeface="Arial"/>
                <a:ea typeface="Arial"/>
                <a:cs typeface="Arial"/>
                <a:sym typeface="Arial"/>
              </a:rPr>
              <a:t>. </a:t>
            </a:r>
            <a:endParaRPr lang="nl-BE" b="0" dirty="0">
              <a:solidFill>
                <a:schemeClr val="accent1"/>
              </a:solidFill>
              <a:effectLs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c613e5fa2d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3c613e5fa2d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buNone/>
            </a:pPr>
            <a:r>
              <a:rPr lang="nl-BE" sz="800" b="0" i="0" u="none" strike="noStrike" cap="none" dirty="0">
                <a:solidFill>
                  <a:srgbClr val="000000"/>
                </a:solidFill>
                <a:effectLst/>
                <a:latin typeface="Arial"/>
                <a:ea typeface="Arial"/>
                <a:cs typeface="Arial"/>
                <a:sym typeface="Arial"/>
              </a:rPr>
              <a:t>This work package focuses on strengthening </a:t>
            </a:r>
            <a:r>
              <a:rPr lang="nl-BE" sz="800" b="1" i="0" u="none" strike="noStrike" cap="none" dirty="0">
                <a:solidFill>
                  <a:srgbClr val="000000"/>
                </a:solidFill>
                <a:effectLst/>
                <a:latin typeface="Arial"/>
                <a:ea typeface="Arial"/>
                <a:cs typeface="Arial"/>
                <a:sym typeface="Arial"/>
              </a:rPr>
              <a:t>architectural awareness</a:t>
            </a:r>
            <a:r>
              <a:rPr lang="nl-BE" sz="800" b="0" i="0" u="none" strike="noStrike" cap="none" dirty="0">
                <a:solidFill>
                  <a:srgbClr val="000000"/>
                </a:solidFill>
                <a:effectLst/>
                <a:latin typeface="Arial"/>
                <a:ea typeface="Arial"/>
                <a:cs typeface="Arial"/>
                <a:sym typeface="Arial"/>
              </a:rPr>
              <a:t> in teaching practice by developing both </a:t>
            </a:r>
            <a:r>
              <a:rPr lang="nl-BE" sz="800" b="1" i="0" u="none" strike="noStrike" cap="none" dirty="0">
                <a:solidFill>
                  <a:srgbClr val="000000"/>
                </a:solidFill>
                <a:effectLst/>
                <a:latin typeface="Arial"/>
                <a:ea typeface="Arial"/>
                <a:cs typeface="Arial"/>
                <a:sym typeface="Arial"/>
              </a:rPr>
              <a:t>spatial literacy</a:t>
            </a:r>
            <a:r>
              <a:rPr lang="nl-BE" sz="800" b="0" i="0" u="none" strike="noStrike" cap="none" dirty="0">
                <a:solidFill>
                  <a:srgbClr val="000000"/>
                </a:solidFill>
                <a:effectLst/>
                <a:latin typeface="Arial"/>
                <a:ea typeface="Arial"/>
                <a:cs typeface="Arial"/>
                <a:sym typeface="Arial"/>
              </a:rPr>
              <a:t> and </a:t>
            </a:r>
            <a:r>
              <a:rPr lang="nl-BE" sz="800" b="1" i="0" u="none" strike="noStrike" cap="none" dirty="0">
                <a:solidFill>
                  <a:srgbClr val="000000"/>
                </a:solidFill>
                <a:effectLst/>
                <a:latin typeface="Arial"/>
                <a:ea typeface="Arial"/>
                <a:cs typeface="Arial"/>
                <a:sym typeface="Arial"/>
              </a:rPr>
              <a:t>spatial agency</a:t>
            </a:r>
            <a:r>
              <a:rPr lang="nl-BE" sz="800" b="0" i="0" u="none" strike="noStrike" cap="none" dirty="0">
                <a:solidFill>
                  <a:srgbClr val="000000"/>
                </a:solidFill>
                <a:effectLst/>
                <a:latin typeface="Arial"/>
                <a:ea typeface="Arial"/>
                <a:cs typeface="Arial"/>
                <a:sym typeface="Arial"/>
              </a:rPr>
              <a:t> among lecturers. Central to this pillar is the recognition that physical learning environments actively shape well-being, accessibility, and pedagogical choices, rather than merely serving as neutral backdrops.</a:t>
            </a:r>
            <a:endParaRPr lang="nl-BE" sz="800" b="0" dirty="0">
              <a:effectLst/>
            </a:endParaRPr>
          </a:p>
          <a:p>
            <a:pPr marL="158750" indent="0" rtl="0">
              <a:buNone/>
            </a:pPr>
            <a:endParaRPr lang="nl-BE" sz="800" b="0" i="0" u="none" strike="noStrike" cap="none" dirty="0">
              <a:solidFill>
                <a:srgbClr val="000000"/>
              </a:solidFill>
              <a:effectLst/>
              <a:latin typeface="Arial"/>
              <a:ea typeface="Arial"/>
              <a:cs typeface="Arial"/>
              <a:sym typeface="Arial"/>
            </a:endParaRPr>
          </a:p>
          <a:p>
            <a:pPr marL="158750" indent="0" rtl="0">
              <a:buNone/>
            </a:pPr>
            <a:r>
              <a:rPr lang="nl-BE" sz="800" b="0" i="0" u="none" strike="noStrike" cap="none" dirty="0">
                <a:solidFill>
                  <a:srgbClr val="000000"/>
                </a:solidFill>
                <a:effectLst/>
                <a:latin typeface="Arial"/>
                <a:ea typeface="Arial"/>
                <a:cs typeface="Arial"/>
                <a:sym typeface="Arial"/>
              </a:rPr>
              <a:t>1.We start from </a:t>
            </a:r>
            <a:r>
              <a:rPr lang="nl-BE" sz="800" b="1" i="0" u="none" strike="noStrike" cap="none" dirty="0">
                <a:solidFill>
                  <a:srgbClr val="000000"/>
                </a:solidFill>
                <a:effectLst/>
                <a:latin typeface="Arial"/>
                <a:ea typeface="Arial"/>
                <a:cs typeface="Arial"/>
                <a:sym typeface="Arial"/>
              </a:rPr>
              <a:t>spatial literacy</a:t>
            </a:r>
            <a:r>
              <a:rPr lang="nl-BE" sz="800" b="0" i="0" u="none" strike="noStrike" cap="none" dirty="0">
                <a:solidFill>
                  <a:srgbClr val="000000"/>
                </a:solidFill>
                <a:effectLst/>
                <a:latin typeface="Arial"/>
                <a:ea typeface="Arial"/>
                <a:cs typeface="Arial"/>
                <a:sym typeface="Arial"/>
              </a:rPr>
              <a:t>, understood as building a shared conceptual framework that helps lecturers recognise key spatial parameters and understand how these influence themselves, their students, and their teaching practices.</a:t>
            </a:r>
            <a:endParaRPr lang="nl-BE" sz="800" b="0" dirty="0">
              <a:effectLst/>
            </a:endParaRPr>
          </a:p>
          <a:p>
            <a:pPr marL="158750" indent="0" rtl="0">
              <a:buNone/>
            </a:pPr>
            <a:endParaRPr lang="nl-BE" sz="800" b="0" i="0" u="none" strike="noStrike" cap="none" dirty="0">
              <a:solidFill>
                <a:srgbClr val="000000"/>
              </a:solidFill>
              <a:effectLst/>
              <a:latin typeface="Arial"/>
              <a:ea typeface="Arial"/>
              <a:cs typeface="Arial"/>
              <a:sym typeface="Arial"/>
            </a:endParaRPr>
          </a:p>
          <a:p>
            <a:pPr marL="158750" indent="0" rtl="0">
              <a:buNone/>
            </a:pPr>
            <a:r>
              <a:rPr lang="nl-BE" sz="800" b="0" i="0" u="none" strike="noStrike" cap="none" dirty="0">
                <a:solidFill>
                  <a:srgbClr val="000000"/>
                </a:solidFill>
                <a:effectLst/>
                <a:latin typeface="Arial"/>
                <a:ea typeface="Arial"/>
                <a:cs typeface="Arial"/>
                <a:sym typeface="Arial"/>
              </a:rPr>
              <a:t>2.This awareness is then extended towards </a:t>
            </a:r>
            <a:r>
              <a:rPr lang="nl-BE" sz="800" b="1" i="0" u="none" strike="noStrike" cap="none" dirty="0">
                <a:solidFill>
                  <a:srgbClr val="000000"/>
                </a:solidFill>
                <a:effectLst/>
                <a:latin typeface="Arial"/>
                <a:ea typeface="Arial"/>
                <a:cs typeface="Arial"/>
                <a:sym typeface="Arial"/>
              </a:rPr>
              <a:t>spatial agency</a:t>
            </a:r>
            <a:r>
              <a:rPr lang="nl-BE" sz="800" b="0" i="0" u="none" strike="noStrike" cap="none" dirty="0">
                <a:solidFill>
                  <a:srgbClr val="000000"/>
                </a:solidFill>
                <a:effectLst/>
                <a:latin typeface="Arial"/>
                <a:ea typeface="Arial"/>
                <a:cs typeface="Arial"/>
                <a:sym typeface="Arial"/>
              </a:rPr>
              <a:t>: the willingness and capacity to appropriate space and to act upon it. Here, lecturers are encouraged to actively shape and adapt learning environments in response to pedagogical intentions and inclusive goals.</a:t>
            </a:r>
            <a:endParaRPr lang="nl-BE" sz="800" b="0" dirty="0">
              <a:effectLst/>
            </a:endParaRPr>
          </a:p>
          <a:p>
            <a:pPr marL="158750" indent="0" rtl="0">
              <a:buNone/>
            </a:pPr>
            <a:endParaRPr lang="nl-BE" sz="800" b="0" i="0" u="none" strike="noStrike" cap="none" dirty="0">
              <a:solidFill>
                <a:srgbClr val="000000"/>
              </a:solidFill>
              <a:effectLst/>
              <a:latin typeface="Arial"/>
              <a:ea typeface="Arial"/>
              <a:cs typeface="Arial"/>
              <a:sym typeface="Arial"/>
            </a:endParaRPr>
          </a:p>
          <a:p>
            <a:pPr marL="158750" indent="0" rtl="0">
              <a:buNone/>
            </a:pPr>
            <a:r>
              <a:rPr lang="nl-BE" sz="800" b="0" i="0" u="none" strike="noStrike" cap="none" dirty="0">
                <a:solidFill>
                  <a:srgbClr val="000000"/>
                </a:solidFill>
                <a:effectLst/>
                <a:latin typeface="Arial"/>
                <a:ea typeface="Arial"/>
                <a:cs typeface="Arial"/>
                <a:sym typeface="Arial"/>
              </a:rPr>
              <a:t>3. At a more advanced level, we speak of </a:t>
            </a:r>
            <a:r>
              <a:rPr lang="nl-BE" sz="800" b="1" i="0" u="none" strike="noStrike" cap="none" dirty="0">
                <a:solidFill>
                  <a:srgbClr val="000000"/>
                </a:solidFill>
                <a:effectLst/>
                <a:latin typeface="Arial"/>
                <a:ea typeface="Arial"/>
                <a:cs typeface="Arial"/>
                <a:sym typeface="Arial"/>
              </a:rPr>
              <a:t>spatial competence</a:t>
            </a:r>
            <a:r>
              <a:rPr lang="nl-BE" sz="800" b="0" i="0" u="none" strike="noStrike" cap="none" dirty="0">
                <a:solidFill>
                  <a:srgbClr val="000000"/>
                </a:solidFill>
                <a:effectLst/>
                <a:latin typeface="Arial"/>
                <a:ea typeface="Arial"/>
                <a:cs typeface="Arial"/>
                <a:sym typeface="Arial"/>
              </a:rPr>
              <a:t>, referring to a form of mastery in which lecturers strategically deploy spatial features to support learning objectives and make deliberate, informed design choices.</a:t>
            </a:r>
            <a:endParaRPr lang="nl-BE" sz="800" b="0" dirty="0">
              <a:effectLst/>
            </a:endParaRPr>
          </a:p>
          <a:p>
            <a:pPr marL="158750" indent="0" rtl="0" fontAlgn="base">
              <a:buNone/>
            </a:pPr>
            <a:br>
              <a:rPr lang="nl-BE" sz="800" b="0" dirty="0">
                <a:effectLst/>
              </a:rPr>
            </a:br>
            <a:endParaRPr lang="nl-BE" sz="800" b="0" i="0" u="none" strike="noStrike" cap="none" dirty="0">
              <a:solidFill>
                <a:srgbClr val="000000"/>
              </a:solidFill>
              <a:effectLst/>
              <a:latin typeface="Arial"/>
              <a:ea typeface="Arial"/>
              <a:cs typeface="Arial"/>
              <a:sym typeface="Arial"/>
            </a:endParaRPr>
          </a:p>
          <a:p>
            <a:pPr marL="457200" indent="-298450" rtl="0" fontAlgn="base"/>
            <a:r>
              <a:rPr lang="nl-BE" sz="800" b="0" i="0" u="none" strike="noStrike" cap="none" dirty="0">
                <a:solidFill>
                  <a:srgbClr val="000000"/>
                </a:solidFill>
                <a:effectLst/>
                <a:latin typeface="Arial"/>
                <a:ea typeface="Arial"/>
                <a:cs typeface="Arial"/>
                <a:sym typeface="Arial"/>
              </a:rPr>
              <a:t>We assess both measurable factors (capacity, ventilation, daylight)</a:t>
            </a:r>
            <a:r>
              <a:rPr lang="nl-BE" sz="800" b="1" i="0" u="none" strike="noStrike" cap="none" dirty="0">
                <a:solidFill>
                  <a:srgbClr val="000000"/>
                </a:solidFill>
                <a:effectLst/>
                <a:latin typeface="Arial"/>
                <a:ea typeface="Arial"/>
                <a:cs typeface="Arial"/>
                <a:sym typeface="Arial"/>
              </a:rPr>
              <a:t> objectives’</a:t>
            </a:r>
            <a:endParaRPr lang="nl-BE" sz="800" b="0" i="0" u="none" strike="noStrike" cap="none" dirty="0">
              <a:solidFill>
                <a:srgbClr val="000000"/>
              </a:solidFill>
              <a:effectLst/>
              <a:latin typeface="Arial"/>
              <a:ea typeface="Arial"/>
              <a:cs typeface="Arial"/>
              <a:sym typeface="Arial"/>
            </a:endParaRPr>
          </a:p>
          <a:p>
            <a:pPr marL="457200" indent="-298450" rtl="0" fontAlgn="base"/>
            <a:r>
              <a:rPr lang="nl-BE" sz="800" b="0" i="0" u="none" strike="noStrike" cap="none" dirty="0">
                <a:solidFill>
                  <a:srgbClr val="000000"/>
                </a:solidFill>
                <a:effectLst/>
                <a:latin typeface="Arial"/>
                <a:ea typeface="Arial"/>
                <a:cs typeface="Arial"/>
                <a:sym typeface="Arial"/>
              </a:rPr>
              <a:t>And experiential qualities, where we include sensory experience, stimulus sensitivity, and attention span</a:t>
            </a:r>
            <a:r>
              <a:rPr lang="nl-BE" sz="800" b="1" i="0" u="none" strike="noStrike" cap="none" dirty="0">
                <a:solidFill>
                  <a:srgbClr val="000000"/>
                </a:solidFill>
                <a:effectLst/>
                <a:latin typeface="Arial"/>
                <a:ea typeface="Arial"/>
                <a:cs typeface="Arial"/>
                <a:sym typeface="Arial"/>
              </a:rPr>
              <a:t>. ‘Affectives’</a:t>
            </a:r>
            <a:endParaRPr lang="nl-BE" sz="800" b="0" i="0" u="none" strike="noStrike" cap="none" dirty="0">
              <a:solidFill>
                <a:srgbClr val="000000"/>
              </a:solidFill>
              <a:effectLst/>
              <a:latin typeface="Arial"/>
              <a:ea typeface="Arial"/>
              <a:cs typeface="Arial"/>
              <a:sym typeface="Arial"/>
            </a:endParaRPr>
          </a:p>
          <a:p>
            <a:pPr marL="457200" indent="-298450" rtl="0" fontAlgn="base"/>
            <a:r>
              <a:rPr lang="nl-BE" sz="800" b="0" i="0" u="none" strike="noStrike" cap="none" dirty="0">
                <a:solidFill>
                  <a:srgbClr val="000000"/>
                </a:solidFill>
                <a:effectLst/>
                <a:latin typeface="Arial"/>
                <a:ea typeface="Arial"/>
                <a:cs typeface="Arial"/>
                <a:sym typeface="Arial"/>
              </a:rPr>
              <a:t>Inspired by Pallasmaa’s seven Senses.</a:t>
            </a:r>
          </a:p>
          <a:p>
            <a:pPr marL="457200" indent="-298450" rtl="0" fontAlgn="base"/>
            <a:r>
              <a:rPr lang="nl-BE" sz="800" b="0" i="0" u="none" strike="noStrike" cap="none" dirty="0">
                <a:solidFill>
                  <a:srgbClr val="000000"/>
                </a:solidFill>
                <a:effectLst/>
                <a:latin typeface="Arial"/>
                <a:ea typeface="Arial"/>
                <a:cs typeface="Arial"/>
                <a:sym typeface="Arial"/>
              </a:rPr>
              <a:t>We consider both the teacher’s and the student’s perspective: Different users experience space differently</a:t>
            </a:r>
          </a:p>
          <a:p>
            <a:pPr marL="457200" indent="-298450" rtl="0" fontAlgn="base"/>
            <a:r>
              <a:rPr lang="nl-BE" sz="800" b="0" i="0" u="none" strike="noStrike" cap="none" dirty="0">
                <a:solidFill>
                  <a:srgbClr val="000000"/>
                </a:solidFill>
                <a:effectLst/>
                <a:latin typeface="Arial"/>
                <a:ea typeface="Arial"/>
                <a:cs typeface="Arial"/>
                <a:sym typeface="Arial"/>
              </a:rPr>
              <a:t>Our strength lies in this holistic approach.</a:t>
            </a:r>
          </a:p>
          <a:p>
            <a:pPr marL="457200" indent="-298450" rtl="0" fontAlgn="base"/>
            <a:endParaRPr lang="nl-BE" sz="800" b="0" i="0" u="none" strike="noStrike" cap="none" dirty="0">
              <a:solidFill>
                <a:srgbClr val="000000"/>
              </a:solidFill>
              <a:effectLst/>
              <a:latin typeface="Arial"/>
              <a:ea typeface="Arial"/>
              <a:cs typeface="Arial"/>
              <a:sym typeface="Arial"/>
            </a:endParaRPr>
          </a:p>
          <a:p>
            <a:pPr marL="158750" indent="0" rtl="0" fontAlgn="base">
              <a:buNone/>
            </a:pPr>
            <a:r>
              <a:rPr lang="nl-BE" sz="800" b="0" i="0" u="none" strike="noStrike" cap="none" dirty="0">
                <a:solidFill>
                  <a:srgbClr val="000000"/>
                </a:solidFill>
                <a:effectLst/>
                <a:latin typeface="Arial"/>
                <a:ea typeface="Arial"/>
                <a:cs typeface="Arial"/>
                <a:sym typeface="Arial"/>
              </a:rPr>
              <a:t>Under this pillar, we developed a dedicated workshop format — the </a:t>
            </a:r>
            <a:r>
              <a:rPr lang="nl-BE" sz="800" b="1" i="0" u="none" strike="noStrike" cap="none" dirty="0">
                <a:solidFill>
                  <a:srgbClr val="000000"/>
                </a:solidFill>
                <a:effectLst/>
                <a:latin typeface="Arial"/>
                <a:ea typeface="Arial"/>
                <a:cs typeface="Arial"/>
                <a:sym typeface="Arial"/>
              </a:rPr>
              <a:t>Teacher’s Rider</a:t>
            </a:r>
            <a:r>
              <a:rPr lang="nl-BE" sz="800" b="0" i="0" u="none" strike="noStrike" cap="none" dirty="0">
                <a:solidFill>
                  <a:srgbClr val="000000"/>
                </a:solidFill>
                <a:effectLst/>
                <a:latin typeface="Arial"/>
                <a:ea typeface="Arial"/>
                <a:cs typeface="Arial"/>
                <a:sym typeface="Arial"/>
              </a:rPr>
              <a:t> — which operationalises these concepts into a concrete, practice-oriented tool. I will introduce this workshop in more detail later on. </a:t>
            </a:r>
            <a:endParaRPr lang="nl-BE" sz="800" b="0" dirty="0">
              <a:effectLst/>
            </a:endParaRPr>
          </a:p>
          <a:p>
            <a:pPr marL="158750" indent="0">
              <a:buNone/>
            </a:pPr>
            <a:br>
              <a:rPr lang="nl-BE" sz="800" b="0" dirty="0">
                <a:effectLst/>
              </a:rPr>
            </a:br>
            <a:endParaRPr lang="nl-BE" sz="800" b="0" dirty="0">
              <a:effectLst/>
            </a:endParaRPr>
          </a:p>
          <a:p>
            <a:pPr marL="158750" indent="0" rtl="0">
              <a:buNone/>
            </a:pPr>
            <a:r>
              <a:rPr lang="nl-BE" sz="800" b="0" i="1" u="none" strike="noStrike" cap="none" dirty="0">
                <a:solidFill>
                  <a:schemeClr val="accent1"/>
                </a:solidFill>
                <a:effectLst/>
                <a:latin typeface="Arial"/>
                <a:ea typeface="Arial"/>
                <a:cs typeface="Arial"/>
                <a:sym typeface="Arial"/>
              </a:rPr>
              <a:t>Dit werkpakket focust op het versterken van de architectural awareness in lespraktijken door ruimtelijke geletterdheid als het ruimtelijk handelen te ontwikkelen bij docenten. Centraal in deze pijler staat de herkenning dat de fysieke leeromgeving actief invloed heeft op het welzijn, toegankelijkheid en pedagogische keuzes in plaats van slechts als een neutrale achtergrond te dienen. </a:t>
            </a:r>
            <a:endParaRPr lang="nl-BE" sz="800" b="0" dirty="0">
              <a:solidFill>
                <a:schemeClr val="accent1"/>
              </a:solidFill>
              <a:effectLst/>
            </a:endParaRPr>
          </a:p>
          <a:p>
            <a:pPr marL="158750" indent="0" rtl="0" fontAlgn="base">
              <a:buNone/>
            </a:pPr>
            <a:r>
              <a:rPr lang="nl-BE" sz="800" b="0" i="1" u="none" strike="noStrike" cap="none" dirty="0">
                <a:solidFill>
                  <a:schemeClr val="accent1"/>
                </a:solidFill>
                <a:effectLst/>
                <a:latin typeface="Arial"/>
                <a:ea typeface="Arial"/>
                <a:cs typeface="Arial"/>
                <a:sym typeface="Arial"/>
              </a:rPr>
              <a:t>We starten vanaf de ruimtelijke geletterdheid, begrepen als het opbouwen van een gedeeld conceptueel kader dat docenten helpt belangrijke ruimtelijke parameters te herkennen en te begrijpen hoe deze henzelf, hun studenten en hun onderwijspraktijken beïnvloeden. </a:t>
            </a:r>
          </a:p>
          <a:p>
            <a:pPr marL="158750" indent="0" rtl="0" fontAlgn="base">
              <a:buNone/>
            </a:pPr>
            <a:r>
              <a:rPr lang="nl-BE" sz="800" b="0" i="1" u="none" strike="noStrike" cap="none" dirty="0">
                <a:solidFill>
                  <a:schemeClr val="accent1"/>
                </a:solidFill>
                <a:effectLst/>
                <a:latin typeface="Arial"/>
                <a:ea typeface="Arial"/>
                <a:cs typeface="Arial"/>
                <a:sym typeface="Arial"/>
              </a:rPr>
              <a:t>Deze bewustwording wordt dan uitgebreid naar ruimtelijke handelingsbekwaamheid: de bereidheid en het vermogen om ruimte toe te eigenen en ernaar te handelen. Hierbij worden docenten aangemoedigd om leeromgevingen actief vorm te geven en aan te passen in reactie op pedagogisch intenties en inclusieve doelen. </a:t>
            </a:r>
          </a:p>
          <a:p>
            <a:pPr marL="158750" indent="0" rtl="0" fontAlgn="base">
              <a:buNone/>
            </a:pPr>
            <a:r>
              <a:rPr lang="nl-BE" sz="800" b="0" i="1" u="none" strike="noStrike" cap="none" dirty="0">
                <a:solidFill>
                  <a:schemeClr val="accent1"/>
                </a:solidFill>
                <a:effectLst/>
                <a:latin typeface="Arial"/>
                <a:ea typeface="Arial"/>
                <a:cs typeface="Arial"/>
                <a:sym typeface="Arial"/>
              </a:rPr>
              <a:t>Op een meer geavanceerd niveau spreken we van ruimtelijke competentie: dit verwijst naar een niveau van beheersing waarbij docenten ruimtelijke kenmerken strategisch inzetten ter ondersteuning van leerdoelen en weloverwogen, geïnformeerde ontwerpkeuzes maken. </a:t>
            </a:r>
          </a:p>
          <a:p>
            <a:pPr marL="457200" indent="-298450" rtl="0" fontAlgn="base"/>
            <a:r>
              <a:rPr lang="nl-BE" sz="800" b="0" i="1" u="none" strike="noStrike" cap="none" dirty="0">
                <a:solidFill>
                  <a:schemeClr val="accent1"/>
                </a:solidFill>
                <a:effectLst/>
                <a:latin typeface="Arial"/>
                <a:ea typeface="Arial"/>
                <a:cs typeface="Arial"/>
                <a:sym typeface="Arial"/>
              </a:rPr>
              <a:t>We beoordelen zowel We beoordelen zowel meetbare factoren (capaciteit, ventilatie, daglicht) </a:t>
            </a:r>
          </a:p>
          <a:p>
            <a:pPr marL="457200" indent="-298450" rtl="0" fontAlgn="base"/>
            <a:r>
              <a:rPr lang="nl-BE" sz="800" b="0" i="1" u="none" strike="noStrike" cap="none" dirty="0">
                <a:solidFill>
                  <a:schemeClr val="accent1"/>
                </a:solidFill>
                <a:effectLst/>
                <a:latin typeface="Arial"/>
                <a:ea typeface="Arial"/>
                <a:cs typeface="Arial"/>
                <a:sym typeface="Arial"/>
              </a:rPr>
              <a:t>als ervaringsgerichte kwaliteiten, waarbij we zintuiglijke ervaring, stimulusgevoeligheid en aandachtsspanne meenemen.</a:t>
            </a:r>
          </a:p>
          <a:p>
            <a:pPr marL="457200" indent="-298450" rtl="0" fontAlgn="base"/>
            <a:r>
              <a:rPr lang="nl-BE" sz="800" b="0" i="1" u="none" strike="noStrike" cap="none" dirty="0">
                <a:solidFill>
                  <a:schemeClr val="accent1"/>
                </a:solidFill>
                <a:effectLst/>
                <a:latin typeface="Arial"/>
                <a:ea typeface="Arial"/>
                <a:cs typeface="Arial"/>
                <a:sym typeface="Arial"/>
              </a:rPr>
              <a:t>Geïnspireerd door Pallasmaa's zeven zintuigen.</a:t>
            </a:r>
          </a:p>
          <a:p>
            <a:pPr marL="457200" indent="-298450" rtl="0" fontAlgn="base"/>
            <a:r>
              <a:rPr lang="nl-BE" sz="800" b="0" i="1" u="none" strike="noStrike" cap="none" dirty="0">
                <a:solidFill>
                  <a:schemeClr val="accent1"/>
                </a:solidFill>
                <a:effectLst/>
                <a:latin typeface="Arial"/>
                <a:ea typeface="Arial"/>
                <a:cs typeface="Arial"/>
                <a:sym typeface="Arial"/>
              </a:rPr>
              <a:t>We houden rekening met zowel het perspectief van de docent als dat van de leerling: verschillende gebruikers ervaren een ruimte op verschillende manieren.</a:t>
            </a:r>
          </a:p>
          <a:p>
            <a:pPr marL="457200" indent="-298450" rtl="0" fontAlgn="base"/>
            <a:r>
              <a:rPr lang="nl-BE" sz="800" b="0" i="1" u="none" strike="noStrike" cap="none" dirty="0">
                <a:solidFill>
                  <a:schemeClr val="accent1"/>
                </a:solidFill>
                <a:effectLst/>
                <a:latin typeface="Arial"/>
                <a:ea typeface="Arial"/>
                <a:cs typeface="Arial"/>
                <a:sym typeface="Arial"/>
              </a:rPr>
              <a:t>Onze kracht ligt in deze holistische benadering.</a:t>
            </a:r>
          </a:p>
          <a:p>
            <a:pPr marL="158750" indent="0" rtl="0">
              <a:buNone/>
            </a:pPr>
            <a:endParaRPr lang="nl-BE" sz="800" b="0" i="1" u="none" strike="noStrike" cap="none" dirty="0">
              <a:solidFill>
                <a:schemeClr val="accent1"/>
              </a:solidFill>
              <a:effectLst/>
              <a:latin typeface="Arial"/>
              <a:ea typeface="Arial"/>
              <a:cs typeface="Arial"/>
              <a:sym typeface="Arial"/>
            </a:endParaRPr>
          </a:p>
          <a:p>
            <a:pPr marL="158750" indent="0" rtl="0">
              <a:buNone/>
            </a:pPr>
            <a:r>
              <a:rPr lang="nl-BE" sz="800" b="0" i="1" u="none" strike="noStrike" cap="none" dirty="0">
                <a:solidFill>
                  <a:schemeClr val="accent1"/>
                </a:solidFill>
                <a:effectLst/>
                <a:latin typeface="Arial"/>
                <a:ea typeface="Arial"/>
                <a:cs typeface="Arial"/>
                <a:sym typeface="Arial"/>
              </a:rPr>
              <a:t>Onder deze pijler ontwikkelden we een workshop ontwikkeld genaamd ‘De Teachers Rider’. Deze workshop operationaliseert tot een concreet, praktijkgericht instrument. Hier later meer over. </a:t>
            </a:r>
            <a:br>
              <a:rPr lang="nl-BE" sz="800" b="0" dirty="0">
                <a:solidFill>
                  <a:schemeClr val="accent1"/>
                </a:solidFill>
                <a:effectLst/>
              </a:rPr>
            </a:br>
            <a:endParaRPr sz="800" dirty="0">
              <a:solidFill>
                <a:schemeClr val="accent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c6eeef436e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3c6eeef436e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buNone/>
            </a:pPr>
            <a:r>
              <a:rPr lang="nl-BE" sz="800" b="0" i="0" u="none" strike="noStrike" cap="none" dirty="0">
                <a:solidFill>
                  <a:srgbClr val="000000"/>
                </a:solidFill>
                <a:effectLst/>
                <a:latin typeface="Arial"/>
                <a:ea typeface="Arial"/>
                <a:cs typeface="Arial"/>
                <a:sym typeface="Arial"/>
              </a:rPr>
              <a:t>Research shows that the </a:t>
            </a:r>
            <a:r>
              <a:rPr lang="nl-BE" sz="800" b="1" i="0" u="none" strike="noStrike" cap="none" dirty="0">
                <a:solidFill>
                  <a:srgbClr val="000000"/>
                </a:solidFill>
                <a:effectLst/>
                <a:latin typeface="Arial"/>
                <a:ea typeface="Arial"/>
                <a:cs typeface="Arial"/>
                <a:sym typeface="Arial"/>
              </a:rPr>
              <a:t>physical learning environment has a significant impact</a:t>
            </a:r>
            <a:r>
              <a:rPr lang="nl-BE" sz="800" b="0" i="0" u="none" strike="noStrike" cap="none" dirty="0">
                <a:solidFill>
                  <a:srgbClr val="000000"/>
                </a:solidFill>
                <a:effectLst/>
                <a:latin typeface="Arial"/>
                <a:ea typeface="Arial"/>
                <a:cs typeface="Arial"/>
                <a:sym typeface="Arial"/>
              </a:rPr>
              <a:t> on students’ performance, health, and well-being.</a:t>
            </a:r>
            <a:br>
              <a:rPr lang="nl-BE" sz="800" b="0" i="0" u="none" strike="noStrike" cap="none" dirty="0">
                <a:solidFill>
                  <a:srgbClr val="000000"/>
                </a:solidFill>
                <a:effectLst/>
                <a:latin typeface="Arial"/>
                <a:ea typeface="Arial"/>
                <a:cs typeface="Arial"/>
                <a:sym typeface="Arial"/>
              </a:rPr>
            </a:br>
            <a:r>
              <a:rPr lang="nl-BE" sz="800" b="0" i="0" u="none" strike="noStrike" cap="none" dirty="0">
                <a:solidFill>
                  <a:srgbClr val="000000"/>
                </a:solidFill>
                <a:effectLst/>
                <a:latin typeface="Arial"/>
                <a:ea typeface="Arial"/>
                <a:cs typeface="Arial"/>
                <a:sym typeface="Arial"/>
              </a:rPr>
              <a:t>According to Barrett et al. (2015) there are three key dimensions of classroom design: </a:t>
            </a:r>
            <a:r>
              <a:rPr lang="nl-BE" sz="800" b="1" i="0" u="none" strike="noStrike" cap="none" dirty="0">
                <a:solidFill>
                  <a:srgbClr val="000000"/>
                </a:solidFill>
                <a:effectLst/>
                <a:latin typeface="Arial"/>
                <a:ea typeface="Arial"/>
                <a:cs typeface="Arial"/>
                <a:sym typeface="Arial"/>
              </a:rPr>
              <a:t>physical comfort, individualisation, and stimulation</a:t>
            </a:r>
            <a:r>
              <a:rPr lang="nl-BE" sz="800" b="0" i="0" u="none" strike="noStrike" cap="none" dirty="0">
                <a:solidFill>
                  <a:srgbClr val="000000"/>
                </a:solidFill>
                <a:effectLst/>
                <a:latin typeface="Arial"/>
                <a:ea typeface="Arial"/>
                <a:cs typeface="Arial"/>
                <a:sym typeface="Arial"/>
              </a:rPr>
              <a:t>.</a:t>
            </a:r>
            <a:endParaRPr lang="nl-BE" sz="800" b="0" dirty="0">
              <a:effectLst/>
            </a:endParaRPr>
          </a:p>
          <a:p>
            <a:pPr marL="158750" indent="0" rtl="0">
              <a:buNone/>
            </a:pPr>
            <a:r>
              <a:rPr lang="nl-BE" sz="800" b="0" i="0" u="none" strike="noStrike" cap="none" dirty="0">
                <a:solidFill>
                  <a:srgbClr val="000000"/>
                </a:solidFill>
                <a:effectLst/>
                <a:latin typeface="Arial"/>
                <a:ea typeface="Arial"/>
                <a:cs typeface="Arial"/>
                <a:sym typeface="Arial"/>
              </a:rPr>
              <a:t>Studies show that natural daylight, good ventilation, and appropriate thermal conditions improve concentration and cognitive performance.</a:t>
            </a:r>
            <a:br>
              <a:rPr lang="nl-BE" sz="800" b="0" i="0" u="none" strike="noStrike" cap="none" dirty="0">
                <a:solidFill>
                  <a:srgbClr val="000000"/>
                </a:solidFill>
                <a:effectLst/>
                <a:latin typeface="Arial"/>
                <a:ea typeface="Arial"/>
                <a:cs typeface="Arial"/>
                <a:sym typeface="Arial"/>
              </a:rPr>
            </a:br>
            <a:r>
              <a:rPr lang="nl-BE" sz="800" b="1" i="0" u="none" strike="noStrike" cap="none" dirty="0">
                <a:solidFill>
                  <a:srgbClr val="000000"/>
                </a:solidFill>
                <a:effectLst/>
                <a:latin typeface="Arial"/>
                <a:ea typeface="Arial"/>
                <a:cs typeface="Arial"/>
                <a:sym typeface="Arial"/>
              </a:rPr>
              <a:t>Individualisation</a:t>
            </a:r>
            <a:r>
              <a:rPr lang="nl-BE" sz="800" b="0" i="0" u="none" strike="noStrike" cap="none" dirty="0">
                <a:solidFill>
                  <a:srgbClr val="000000"/>
                </a:solidFill>
                <a:effectLst/>
                <a:latin typeface="Arial"/>
                <a:ea typeface="Arial"/>
                <a:cs typeface="Arial"/>
                <a:sym typeface="Arial"/>
              </a:rPr>
              <a:t> foster ownership, flexibility, and belonging through adaptable learning environments. </a:t>
            </a:r>
            <a:r>
              <a:rPr lang="nl-BE" sz="800" b="1" i="0" u="none" strike="noStrike" cap="none" dirty="0">
                <a:solidFill>
                  <a:srgbClr val="000000"/>
                </a:solidFill>
                <a:effectLst/>
                <a:latin typeface="Arial"/>
                <a:ea typeface="Arial"/>
                <a:cs typeface="Arial"/>
                <a:sym typeface="Arial"/>
              </a:rPr>
              <a:t>Stimulation</a:t>
            </a:r>
            <a:r>
              <a:rPr lang="nl-BE" sz="800" b="0" i="0" u="none" strike="noStrike" cap="none" dirty="0">
                <a:solidFill>
                  <a:srgbClr val="000000"/>
                </a:solidFill>
                <a:effectLst/>
                <a:latin typeface="Arial"/>
                <a:ea typeface="Arial"/>
                <a:cs typeface="Arial"/>
                <a:sym typeface="Arial"/>
              </a:rPr>
              <a:t> relates to spatial complexity and colour. These elements influence emotions and attention, which in turn affect learning outcomes.</a:t>
            </a:r>
            <a:endParaRPr lang="nl-BE" sz="800" b="0" dirty="0">
              <a:effectLst/>
            </a:endParaRPr>
          </a:p>
          <a:p>
            <a:pPr marL="158750" indent="0" rtl="0">
              <a:buNone/>
            </a:pPr>
            <a:r>
              <a:rPr lang="nl-BE" sz="800" b="0" i="0" u="none" strike="noStrike" cap="none" dirty="0">
                <a:solidFill>
                  <a:srgbClr val="000000"/>
                </a:solidFill>
                <a:effectLst/>
                <a:latin typeface="Arial"/>
                <a:ea typeface="Arial"/>
                <a:cs typeface="Arial"/>
                <a:sym typeface="Arial"/>
              </a:rPr>
              <a:t>Despite this evidence, </a:t>
            </a:r>
            <a:r>
              <a:rPr lang="nl-BE" sz="800" b="1" i="0" u="none" strike="noStrike" cap="none" dirty="0">
                <a:solidFill>
                  <a:srgbClr val="000000"/>
                </a:solidFill>
                <a:effectLst/>
                <a:latin typeface="Arial"/>
                <a:ea typeface="Arial"/>
                <a:cs typeface="Arial"/>
                <a:sym typeface="Arial"/>
              </a:rPr>
              <a:t>many classrooms have barely changed over the past 100 years</a:t>
            </a:r>
            <a:r>
              <a:rPr lang="nl-BE" sz="800" b="0" i="0" u="none" strike="noStrike" cap="none" dirty="0">
                <a:solidFill>
                  <a:srgbClr val="000000"/>
                </a:solidFill>
                <a:effectLst/>
                <a:latin typeface="Arial"/>
                <a:ea typeface="Arial"/>
                <a:cs typeface="Arial"/>
                <a:sym typeface="Arial"/>
              </a:rPr>
              <a:t>. Learning spaces still prioritise efficiency over experience, while research clearly shows that both </a:t>
            </a:r>
            <a:r>
              <a:rPr lang="nl-BE" sz="800" b="1" i="0" u="none" strike="noStrike" cap="none" dirty="0">
                <a:solidFill>
                  <a:srgbClr val="000000"/>
                </a:solidFill>
                <a:effectLst/>
                <a:latin typeface="Arial"/>
                <a:ea typeface="Arial"/>
                <a:cs typeface="Arial"/>
                <a:sym typeface="Arial"/>
              </a:rPr>
              <a:t>objective features</a:t>
            </a:r>
            <a:r>
              <a:rPr lang="nl-BE" sz="800" b="0" i="0" u="none" strike="noStrike" cap="none" dirty="0">
                <a:solidFill>
                  <a:srgbClr val="000000"/>
                </a:solidFill>
                <a:effectLst/>
                <a:latin typeface="Arial"/>
                <a:ea typeface="Arial"/>
                <a:cs typeface="Arial"/>
                <a:sym typeface="Arial"/>
              </a:rPr>
              <a:t> (layout, light, acoustics, technology) and </a:t>
            </a:r>
            <a:r>
              <a:rPr lang="nl-BE" sz="800" b="1" i="0" u="none" strike="noStrike" cap="none" dirty="0">
                <a:solidFill>
                  <a:srgbClr val="000000"/>
                </a:solidFill>
                <a:effectLst/>
                <a:latin typeface="Arial"/>
                <a:ea typeface="Arial"/>
                <a:cs typeface="Arial"/>
                <a:sym typeface="Arial"/>
              </a:rPr>
              <a:t>affective qualities</a:t>
            </a:r>
            <a:r>
              <a:rPr lang="nl-BE" sz="800" b="0" i="0" u="none" strike="noStrike" cap="none" dirty="0">
                <a:solidFill>
                  <a:srgbClr val="000000"/>
                </a:solidFill>
                <a:effectLst/>
                <a:latin typeface="Arial"/>
                <a:ea typeface="Arial"/>
                <a:cs typeface="Arial"/>
                <a:sym typeface="Arial"/>
              </a:rPr>
              <a:t> (atmosphere, comfort, inclusivity) shape behaviour and learning.</a:t>
            </a:r>
            <a:endParaRPr lang="nl-BE" sz="800" b="0" dirty="0">
              <a:effectLst/>
            </a:endParaRPr>
          </a:p>
          <a:p>
            <a:pPr marL="158750" indent="0">
              <a:buNone/>
            </a:pPr>
            <a:br>
              <a:rPr lang="nl-BE" sz="800" b="0" dirty="0">
                <a:effectLst/>
              </a:rPr>
            </a:br>
            <a:endParaRPr lang="nl-BE" sz="800" b="0" dirty="0">
              <a:effectLst/>
            </a:endParaRPr>
          </a:p>
          <a:p>
            <a:pPr marL="158750" indent="0" rtl="0">
              <a:buNone/>
            </a:pPr>
            <a:r>
              <a:rPr lang="nl-BE" sz="800" b="0" i="1" u="none" strike="noStrike" cap="none" dirty="0">
                <a:solidFill>
                  <a:schemeClr val="accent1"/>
                </a:solidFill>
                <a:effectLst/>
                <a:latin typeface="Arial"/>
                <a:ea typeface="Arial"/>
                <a:cs typeface="Arial"/>
                <a:sym typeface="Arial"/>
              </a:rPr>
              <a:t>Onderzoek toont aan dat de </a:t>
            </a:r>
            <a:r>
              <a:rPr lang="nl-BE" sz="800" b="1" i="1" u="none" strike="noStrike" cap="none" dirty="0">
                <a:solidFill>
                  <a:schemeClr val="accent1"/>
                </a:solidFill>
                <a:effectLst/>
                <a:latin typeface="Arial"/>
                <a:ea typeface="Arial"/>
                <a:cs typeface="Arial"/>
                <a:sym typeface="Arial"/>
              </a:rPr>
              <a:t>fysieke leeromgeving een aanzienlijke invloed heeft op de prestaties,</a:t>
            </a:r>
            <a:r>
              <a:rPr lang="nl-BE" sz="800" b="0" i="1" u="none" strike="noStrike" cap="none" dirty="0">
                <a:solidFill>
                  <a:schemeClr val="accent1"/>
                </a:solidFill>
                <a:effectLst/>
                <a:latin typeface="Arial"/>
                <a:ea typeface="Arial"/>
                <a:cs typeface="Arial"/>
                <a:sym typeface="Arial"/>
              </a:rPr>
              <a:t> gezondheid en het welzijn van studenten.</a:t>
            </a:r>
            <a:endParaRPr lang="nl-BE" sz="800" b="0" dirty="0">
              <a:solidFill>
                <a:schemeClr val="accent1"/>
              </a:solidFill>
              <a:effectLst/>
            </a:endParaRPr>
          </a:p>
          <a:p>
            <a:pPr marL="158750" indent="0" rtl="0">
              <a:buNone/>
            </a:pPr>
            <a:r>
              <a:rPr lang="nl-BE" sz="800" b="0" i="1" u="none" strike="noStrike" cap="none" dirty="0">
                <a:solidFill>
                  <a:schemeClr val="accent1"/>
                </a:solidFill>
                <a:effectLst/>
                <a:latin typeface="Arial"/>
                <a:ea typeface="Arial"/>
                <a:cs typeface="Arial"/>
                <a:sym typeface="Arial"/>
              </a:rPr>
              <a:t>Volgens Barrett et al. (2015) zijn er drie belangrijke dimensies van klaslokaal ontwerp: </a:t>
            </a:r>
            <a:r>
              <a:rPr lang="nl-BE" sz="800" b="1" i="1" u="none" strike="noStrike" cap="none" dirty="0">
                <a:solidFill>
                  <a:schemeClr val="accent1"/>
                </a:solidFill>
                <a:effectLst/>
                <a:latin typeface="Arial"/>
                <a:ea typeface="Arial"/>
                <a:cs typeface="Arial"/>
                <a:sym typeface="Arial"/>
              </a:rPr>
              <a:t>fysiek comfort, individualisering en stimulatie.</a:t>
            </a:r>
            <a:endParaRPr lang="nl-BE" sz="800" b="0" dirty="0">
              <a:solidFill>
                <a:schemeClr val="accent1"/>
              </a:solidFill>
              <a:effectLst/>
            </a:endParaRPr>
          </a:p>
          <a:p>
            <a:pPr marL="158750" indent="0" rtl="0">
              <a:buNone/>
            </a:pPr>
            <a:r>
              <a:rPr lang="nl-BE" sz="800" b="0" i="1" u="none" strike="noStrike" cap="none" dirty="0">
                <a:solidFill>
                  <a:schemeClr val="accent1"/>
                </a:solidFill>
                <a:effectLst/>
                <a:latin typeface="Arial"/>
                <a:ea typeface="Arial"/>
                <a:cs typeface="Arial"/>
                <a:sym typeface="Arial"/>
              </a:rPr>
              <a:t>Studies tonen aan dat natuurlijk daglicht, goede ventilatie en geschikte thermische omstandigheden de concentratie en cognitieve prestaties verbeteren.</a:t>
            </a:r>
            <a:endParaRPr lang="nl-BE" sz="800" b="0" dirty="0">
              <a:solidFill>
                <a:schemeClr val="accent1"/>
              </a:solidFill>
              <a:effectLst/>
            </a:endParaRPr>
          </a:p>
          <a:p>
            <a:pPr marL="158750" indent="0" rtl="0">
              <a:buNone/>
            </a:pPr>
            <a:r>
              <a:rPr lang="nl-BE" sz="800" b="1" i="1" u="none" strike="noStrike" cap="none" dirty="0">
                <a:solidFill>
                  <a:schemeClr val="accent1"/>
                </a:solidFill>
                <a:effectLst/>
                <a:latin typeface="Arial"/>
                <a:ea typeface="Arial"/>
                <a:cs typeface="Arial"/>
                <a:sym typeface="Arial"/>
              </a:rPr>
              <a:t>Individualisering</a:t>
            </a:r>
            <a:r>
              <a:rPr lang="nl-BE" sz="800" b="0" i="1" u="none" strike="noStrike" cap="none" dirty="0">
                <a:solidFill>
                  <a:schemeClr val="accent1"/>
                </a:solidFill>
                <a:effectLst/>
                <a:latin typeface="Arial"/>
                <a:ea typeface="Arial"/>
                <a:cs typeface="Arial"/>
                <a:sym typeface="Arial"/>
              </a:rPr>
              <a:t> bevordert betrokkenheid, flexibiliteit en een gevoel van verbondenheid door middel van aanpasbare leeromgevingen. </a:t>
            </a:r>
            <a:r>
              <a:rPr lang="nl-BE" sz="800" b="1" i="1" u="none" strike="noStrike" cap="none" dirty="0">
                <a:solidFill>
                  <a:schemeClr val="accent1"/>
                </a:solidFill>
                <a:effectLst/>
                <a:latin typeface="Arial"/>
                <a:ea typeface="Arial"/>
                <a:cs typeface="Arial"/>
                <a:sym typeface="Arial"/>
              </a:rPr>
              <a:t>Stimulatie </a:t>
            </a:r>
            <a:r>
              <a:rPr lang="nl-BE" sz="800" b="0" i="1" u="none" strike="noStrike" cap="none" dirty="0">
                <a:solidFill>
                  <a:schemeClr val="accent1"/>
                </a:solidFill>
                <a:effectLst/>
                <a:latin typeface="Arial"/>
                <a:ea typeface="Arial"/>
                <a:cs typeface="Arial"/>
                <a:sym typeface="Arial"/>
              </a:rPr>
              <a:t>heeft betrekking op ruimtelijke complexiteit en kleur. Deze elementen beïnvloeden emoties en aandacht, wat op zijn beurt de leerresultaten beïnvloedt.</a:t>
            </a:r>
            <a:endParaRPr lang="nl-BE" sz="800" b="0" dirty="0">
              <a:solidFill>
                <a:schemeClr val="accent1"/>
              </a:solidFill>
              <a:effectLst/>
            </a:endParaRPr>
          </a:p>
          <a:p>
            <a:pPr marL="158750" indent="0" rtl="0">
              <a:buNone/>
            </a:pPr>
            <a:r>
              <a:rPr lang="nl-BE" sz="800" b="0" i="1" u="none" strike="noStrike" cap="none" dirty="0">
                <a:solidFill>
                  <a:schemeClr val="accent1"/>
                </a:solidFill>
                <a:effectLst/>
                <a:latin typeface="Arial"/>
                <a:ea typeface="Arial"/>
                <a:cs typeface="Arial"/>
                <a:sym typeface="Arial"/>
              </a:rPr>
              <a:t>Ondanks dit bewijs zijn </a:t>
            </a:r>
            <a:r>
              <a:rPr lang="nl-BE" sz="800" b="1" i="1" u="none" strike="noStrike" cap="none" dirty="0">
                <a:solidFill>
                  <a:schemeClr val="accent1"/>
                </a:solidFill>
                <a:effectLst/>
                <a:latin typeface="Arial"/>
                <a:ea typeface="Arial"/>
                <a:cs typeface="Arial"/>
                <a:sym typeface="Arial"/>
              </a:rPr>
              <a:t>veel klaslokalen de afgelopen 100 jaar nauwelijks veranderd.</a:t>
            </a:r>
            <a:r>
              <a:rPr lang="nl-BE" sz="800" b="0" i="1" u="none" strike="noStrike" cap="none" dirty="0">
                <a:solidFill>
                  <a:schemeClr val="accent1"/>
                </a:solidFill>
                <a:effectLst/>
                <a:latin typeface="Arial"/>
                <a:ea typeface="Arial"/>
                <a:cs typeface="Arial"/>
                <a:sym typeface="Arial"/>
              </a:rPr>
              <a:t> Leerruimtes geven nog steeds prioriteit aan efficiëntie boven ervaring, terwijl onderzoek duidelijk aantoont dat zowel </a:t>
            </a:r>
            <a:r>
              <a:rPr lang="nl-BE" sz="800" b="1" i="1" u="none" strike="noStrike" cap="none" dirty="0">
                <a:solidFill>
                  <a:schemeClr val="accent1"/>
                </a:solidFill>
                <a:effectLst/>
                <a:latin typeface="Arial"/>
                <a:ea typeface="Arial"/>
                <a:cs typeface="Arial"/>
                <a:sym typeface="Arial"/>
              </a:rPr>
              <a:t>objectieve kenmerken</a:t>
            </a:r>
            <a:r>
              <a:rPr lang="nl-BE" sz="800" b="0" i="1" u="none" strike="noStrike" cap="none" dirty="0">
                <a:solidFill>
                  <a:schemeClr val="accent1"/>
                </a:solidFill>
                <a:effectLst/>
                <a:latin typeface="Arial"/>
                <a:ea typeface="Arial"/>
                <a:cs typeface="Arial"/>
                <a:sym typeface="Arial"/>
              </a:rPr>
              <a:t> (indeling, licht, akoestiek, technologie) als </a:t>
            </a:r>
            <a:r>
              <a:rPr lang="nl-BE" sz="800" b="1" i="1" u="none" strike="noStrike" cap="none" dirty="0">
                <a:solidFill>
                  <a:schemeClr val="accent1"/>
                </a:solidFill>
                <a:effectLst/>
                <a:latin typeface="Arial"/>
                <a:ea typeface="Arial"/>
                <a:cs typeface="Arial"/>
                <a:sym typeface="Arial"/>
              </a:rPr>
              <a:t>affectieve kwaliteiten</a:t>
            </a:r>
            <a:r>
              <a:rPr lang="nl-BE" sz="800" b="0" i="1" u="none" strike="noStrike" cap="none" dirty="0">
                <a:solidFill>
                  <a:schemeClr val="accent1"/>
                </a:solidFill>
                <a:effectLst/>
                <a:latin typeface="Arial"/>
                <a:ea typeface="Arial"/>
                <a:cs typeface="Arial"/>
                <a:sym typeface="Arial"/>
              </a:rPr>
              <a:t> (sfeer, comfort, inclusiviteit) gedrag en leren vormgeven.</a:t>
            </a:r>
            <a:endParaRPr lang="nl-BE" sz="800" b="0" dirty="0">
              <a:solidFill>
                <a:schemeClr val="accent1"/>
              </a:solidFill>
              <a:effectLst/>
            </a:endParaRPr>
          </a:p>
          <a:p>
            <a:pPr marL="158750" indent="0">
              <a:buNone/>
            </a:pPr>
            <a:br>
              <a:rPr lang="nl-BE" sz="800" b="0" dirty="0">
                <a:solidFill>
                  <a:schemeClr val="accent1"/>
                </a:solidFill>
                <a:effectLst/>
              </a:rPr>
            </a:br>
            <a:endParaRPr sz="800" dirty="0">
              <a:solidFill>
                <a:schemeClr val="accent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nl"/>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anne.balendonck@uhasselt.b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7.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title" idx="4294967295"/>
          </p:nvPr>
        </p:nvSpPr>
        <p:spPr>
          <a:xfrm>
            <a:off x="255300" y="642250"/>
            <a:ext cx="8633400" cy="33741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GB" sz="6000" b="1" i="1" u="none" strike="noStrike" kern="0" cap="none" spc="0" normalizeH="0" baseline="0" noProof="0" dirty="0">
                <a:ln>
                  <a:noFill/>
                </a:ln>
                <a:solidFill>
                  <a:schemeClr val="dk1"/>
                </a:solidFill>
                <a:effectLst/>
                <a:uLnTx/>
                <a:uFillTx/>
                <a:latin typeface="Trebuchet MS"/>
                <a:ea typeface="Trebuchet MS"/>
                <a:cs typeface="Trebuchet MS"/>
                <a:sym typeface="Trebuchet MS"/>
              </a:rPr>
              <a:t>I-</a:t>
            </a:r>
            <a:r>
              <a:rPr kumimoji="0" lang="en-GB" sz="6000" b="1" i="1" u="none" strike="noStrike" kern="0" cap="none" spc="0" normalizeH="0" baseline="0" noProof="0" dirty="0" err="1">
                <a:ln>
                  <a:noFill/>
                </a:ln>
                <a:solidFill>
                  <a:schemeClr val="dk1"/>
                </a:solidFill>
                <a:effectLst/>
                <a:uLnTx/>
                <a:uFillTx/>
                <a:latin typeface="Trebuchet MS"/>
                <a:ea typeface="Trebuchet MS"/>
                <a:cs typeface="Trebuchet MS"/>
                <a:sym typeface="Trebuchet MS"/>
              </a:rPr>
              <a:t>TeachLab</a:t>
            </a:r>
            <a:r>
              <a:rPr kumimoji="0" lang="en-GB" sz="6000" b="1" i="1" u="none" strike="noStrike" kern="0" cap="none" spc="0" normalizeH="0" baseline="0" noProof="0" dirty="0">
                <a:ln>
                  <a:noFill/>
                </a:ln>
                <a:solidFill>
                  <a:schemeClr val="dk1"/>
                </a:solidFill>
                <a:effectLst/>
                <a:uLnTx/>
                <a:uFillTx/>
                <a:latin typeface="Trebuchet MS"/>
                <a:ea typeface="Trebuchet MS"/>
                <a:cs typeface="Trebuchet MS"/>
                <a:sym typeface="Trebuchet MS"/>
              </a:rPr>
              <a:t>:</a:t>
            </a: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GB" sz="3400" b="1" i="1" u="none" strike="noStrike" kern="0" cap="none" spc="0" normalizeH="0" baseline="0" noProof="0" dirty="0">
                <a:ln>
                  <a:noFill/>
                </a:ln>
                <a:solidFill>
                  <a:schemeClr val="dk1"/>
                </a:solidFill>
                <a:effectLst/>
                <a:uLnTx/>
                <a:uFillTx/>
                <a:latin typeface="Trebuchet MS"/>
                <a:ea typeface="Trebuchet MS"/>
                <a:cs typeface="Trebuchet MS"/>
                <a:sym typeface="Trebuchet MS"/>
              </a:rPr>
              <a:t>Integrating Universal Design for Learning Across Teaching, Assessment and Space</a:t>
            </a: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endParaRPr kumimoji="0" lang="en-GB" sz="6000" b="1" i="1" u="none" strike="noStrike" kern="0" cap="none" spc="0" normalizeH="0" baseline="0" noProof="0" dirty="0">
              <a:ln>
                <a:noFill/>
              </a:ln>
              <a:solidFill>
                <a:schemeClr val="dk1"/>
              </a:solidFill>
              <a:effectLst/>
              <a:uLnTx/>
              <a:uFillTx/>
              <a:latin typeface="Trebuchet MS"/>
              <a:ea typeface="Trebuchet MS"/>
              <a:cs typeface="Trebuchet MS"/>
              <a:sym typeface="Trebuchet MS"/>
            </a:endParaRPr>
          </a:p>
        </p:txBody>
      </p:sp>
      <p:sp>
        <p:nvSpPr>
          <p:cNvPr id="55" name="Google Shape;55;p13"/>
          <p:cNvSpPr txBox="1"/>
          <p:nvPr/>
        </p:nvSpPr>
        <p:spPr>
          <a:xfrm>
            <a:off x="358600" y="3292350"/>
            <a:ext cx="4965600" cy="169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a:solidFill>
                  <a:schemeClr val="dk1"/>
                </a:solidFill>
              </a:rPr>
              <a:t>Sanne Balendonck</a:t>
            </a:r>
            <a:endParaRPr>
              <a:solidFill>
                <a:schemeClr val="dk1"/>
              </a:solidFill>
            </a:endParaRPr>
          </a:p>
          <a:p>
            <a:pPr marL="0" lvl="0" indent="0" algn="l" rtl="0">
              <a:spcBef>
                <a:spcPts val="0"/>
              </a:spcBef>
              <a:spcAft>
                <a:spcPts val="0"/>
              </a:spcAft>
              <a:buNone/>
            </a:pPr>
            <a:r>
              <a:rPr lang="nl">
                <a:solidFill>
                  <a:schemeClr val="dk1"/>
                </a:solidFill>
              </a:rPr>
              <a:t>Elke Emmers</a:t>
            </a:r>
            <a:endParaRPr>
              <a:solidFill>
                <a:schemeClr val="dk1"/>
              </a:solidFill>
            </a:endParaRPr>
          </a:p>
          <a:p>
            <a:pPr marL="0" lvl="0" indent="0" algn="l" rtl="0">
              <a:spcBef>
                <a:spcPts val="0"/>
              </a:spcBef>
              <a:spcAft>
                <a:spcPts val="0"/>
              </a:spcAft>
              <a:buNone/>
            </a:pPr>
            <a:r>
              <a:rPr lang="nl">
                <a:solidFill>
                  <a:schemeClr val="dk1"/>
                </a:solidFill>
              </a:rPr>
              <a:t>Ruth Stevens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nl">
                <a:solidFill>
                  <a:schemeClr val="dk1"/>
                </a:solidFill>
              </a:rPr>
              <a:t>UHasselt</a:t>
            </a:r>
            <a:endParaRPr>
              <a:solidFill>
                <a:schemeClr val="dk1"/>
              </a:solidFill>
            </a:endParaRPr>
          </a:p>
          <a:p>
            <a:pPr marL="0" lvl="0" indent="0" algn="l" rtl="0">
              <a:spcBef>
                <a:spcPts val="0"/>
              </a:spcBef>
              <a:spcAft>
                <a:spcPts val="0"/>
              </a:spcAft>
              <a:buNone/>
            </a:pPr>
            <a:r>
              <a:rPr lang="nl">
                <a:solidFill>
                  <a:schemeClr val="dk1"/>
                </a:solidFill>
              </a:rPr>
              <a:t>19 March 2026</a:t>
            </a:r>
            <a:endParaRPr>
              <a:solidFill>
                <a:schemeClr val="dk1"/>
              </a:solidFill>
            </a:endParaRPr>
          </a:p>
          <a:p>
            <a:pPr marL="0" lvl="0" indent="0" algn="l" rtl="0">
              <a:spcBef>
                <a:spcPts val="0"/>
              </a:spcBef>
              <a:spcAft>
                <a:spcPts val="0"/>
              </a:spcAft>
              <a:buNone/>
            </a:pPr>
            <a:r>
              <a:rPr lang="nl" i="1">
                <a:solidFill>
                  <a:schemeClr val="dk1"/>
                </a:solidFill>
                <a:uFill>
                  <a:noFill/>
                </a:uFill>
                <a:hlinkClick r:id="rId3">
                  <a:extLst>
                    <a:ext uri="{A12FA001-AC4F-418D-AE19-62706E023703}">
                      <ahyp:hlinkClr xmlns:ahyp="http://schemas.microsoft.com/office/drawing/2018/hyperlinkcolor" val="tx"/>
                    </a:ext>
                  </a:extLst>
                </a:hlinkClick>
              </a:rPr>
              <a:t>sanne.balendonck@uhasselt.be</a:t>
            </a:r>
            <a:endParaRPr>
              <a:solidFill>
                <a:schemeClr val="dk1"/>
              </a:solidFill>
            </a:endParaRPr>
          </a:p>
        </p:txBody>
      </p:sp>
      <p:pic>
        <p:nvPicPr>
          <p:cNvPr id="56" name="Google Shape;56;p13" descr="Uhasselt logo"/>
          <p:cNvPicPr preferRelativeResize="0"/>
          <p:nvPr/>
        </p:nvPicPr>
        <p:blipFill>
          <a:blip r:embed="rId4">
            <a:alphaModFix/>
          </a:blip>
          <a:stretch>
            <a:fillRect/>
          </a:stretch>
        </p:blipFill>
        <p:spPr>
          <a:xfrm>
            <a:off x="7831101" y="4188451"/>
            <a:ext cx="1200623" cy="8631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pic>
        <p:nvPicPr>
          <p:cNvPr id="144" name="Google Shape;144;p2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1534588"/>
            <a:ext cx="9144001" cy="2074324"/>
          </a:xfrm>
          <a:prstGeom prst="rect">
            <a:avLst/>
          </a:prstGeom>
          <a:noFill/>
          <a:ln>
            <a:noFill/>
          </a:ln>
        </p:spPr>
      </p:pic>
      <p:sp>
        <p:nvSpPr>
          <p:cNvPr id="145" name="Google Shape;145;p22"/>
          <p:cNvSpPr txBox="1">
            <a:spLocks noGrp="1"/>
          </p:cNvSpPr>
          <p:nvPr>
            <p:ph type="title"/>
          </p:nvPr>
        </p:nvSpPr>
        <p:spPr>
          <a:xfrm>
            <a:off x="311700" y="2285400"/>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nl" sz="3600" b="1" dirty="0">
                <a:latin typeface="Tw Cen MT" panose="020B0602020104020603" pitchFamily="34" charset="77"/>
                <a:ea typeface="Trebuchet MS"/>
                <a:cs typeface="Trebuchet MS"/>
                <a:sym typeface="Trebuchet MS"/>
              </a:rPr>
              <a:t>This room </a:t>
            </a:r>
            <a:endParaRPr sz="3600" dirty="0">
              <a:latin typeface="Tw Cen MT" panose="020B0602020104020603" pitchFamily="34" charset="77"/>
            </a:endParaRPr>
          </a:p>
        </p:txBody>
      </p:sp>
      <p:pic>
        <p:nvPicPr>
          <p:cNvPr id="146" name="Google Shape;146;p22">
            <a:extLst>
              <a:ext uri="{C183D7F6-B498-43B3-948B-1728B52AA6E4}">
                <adec:decorative xmlns:adec="http://schemas.microsoft.com/office/drawing/2017/decorative" val="1"/>
              </a:ext>
            </a:extLst>
          </p:cNvPr>
          <p:cNvPicPr preferRelativeResize="0"/>
          <p:nvPr/>
        </p:nvPicPr>
        <p:blipFill rotWithShape="1">
          <a:blip r:embed="rId4">
            <a:alphaModFix/>
          </a:blip>
          <a:srcRect t="6015" b="5252"/>
          <a:stretch/>
        </p:blipFill>
        <p:spPr>
          <a:xfrm>
            <a:off x="7539675" y="1126213"/>
            <a:ext cx="1292626" cy="11591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3"/>
          <p:cNvSpPr txBox="1">
            <a:spLocks noGrp="1"/>
          </p:cNvSpPr>
          <p:nvPr>
            <p:ph type="title"/>
          </p:nvPr>
        </p:nvSpPr>
        <p:spPr>
          <a:xfrm>
            <a:off x="311700" y="-6741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dirty="0"/>
              <a:t>Example</a:t>
            </a:r>
            <a:endParaRPr dirty="0"/>
          </a:p>
        </p:txBody>
      </p:sp>
      <p:sp>
        <p:nvSpPr>
          <p:cNvPr id="152" name="Google Shape;152;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53" name="Google Shape;153;p23" descr="A ‘Rider’ of the pop artist Beyonce"/>
          <p:cNvPicPr preferRelativeResize="0"/>
          <p:nvPr/>
        </p:nvPicPr>
        <p:blipFill rotWithShape="1">
          <a:blip r:embed="rId3">
            <a:alphaModFix/>
          </a:blip>
          <a:srcRect/>
          <a:stretch/>
        </p:blipFill>
        <p:spPr>
          <a:xfrm rot="-998489">
            <a:off x="558164" y="806658"/>
            <a:ext cx="2745697" cy="3530190"/>
          </a:xfrm>
          <a:prstGeom prst="rect">
            <a:avLst/>
          </a:prstGeom>
          <a:noFill/>
          <a:ln>
            <a:noFill/>
          </a:ln>
        </p:spPr>
      </p:pic>
      <p:sp>
        <p:nvSpPr>
          <p:cNvPr id="154" name="Google Shape;154;p23">
            <a:extLst>
              <a:ext uri="{C183D7F6-B498-43B3-948B-1728B52AA6E4}">
                <adec:decorative xmlns:adec="http://schemas.microsoft.com/office/drawing/2017/decorative" val="1"/>
              </a:ext>
            </a:extLst>
          </p:cNvPr>
          <p:cNvSpPr/>
          <p:nvPr/>
        </p:nvSpPr>
        <p:spPr>
          <a:xfrm>
            <a:off x="3097425" y="2169600"/>
            <a:ext cx="1552500" cy="572700"/>
          </a:xfrm>
          <a:prstGeom prst="rightArrow">
            <a:avLst>
              <a:gd name="adj1" fmla="val 50000"/>
              <a:gd name="adj2" fmla="val 50000"/>
            </a:avLst>
          </a:prstGeom>
          <a:solidFill>
            <a:srgbClr val="C6BD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pic>
        <p:nvPicPr>
          <p:cNvPr id="155" name="Google Shape;155;p23" descr="A picture of the Teachers Rider: the actual worksheet we use with participants in the workshop. "/>
          <p:cNvPicPr preferRelativeResize="0"/>
          <p:nvPr/>
        </p:nvPicPr>
        <p:blipFill>
          <a:blip r:embed="rId4">
            <a:alphaModFix/>
          </a:blip>
          <a:stretch>
            <a:fillRect/>
          </a:stretch>
        </p:blipFill>
        <p:spPr>
          <a:xfrm>
            <a:off x="4753874" y="1095600"/>
            <a:ext cx="4178352" cy="2952299"/>
          </a:xfrm>
          <a:prstGeom prst="rect">
            <a:avLst/>
          </a:prstGeom>
          <a:solidFill>
            <a:srgbClr val="C6BDF8"/>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4"/>
          <p:cNvSpPr txBox="1">
            <a:spLocks noGrp="1"/>
          </p:cNvSpPr>
          <p:nvPr>
            <p:ph type="title"/>
          </p:nvPr>
        </p:nvSpPr>
        <p:spPr>
          <a:xfrm>
            <a:off x="311700" y="-1197804"/>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dirty="0"/>
              <a:t>Teacher’s Rider</a:t>
            </a:r>
            <a:endParaRPr dirty="0"/>
          </a:p>
        </p:txBody>
      </p:sp>
      <p:sp>
        <p:nvSpPr>
          <p:cNvPr id="161" name="Google Shape;161;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62" name="Google Shape;162;p24" descr="The poster we designed for the Teachers Rider workshop: We call it an ‘Utopian Learning Landscape’. It’s a landscape wit a lot of different learning environments and settings: inside, outside, large groups if students, small groups, alone or per two. All kind of didactics you can find in the poster with different furniture, rooms, … "/>
          <p:cNvPicPr preferRelativeResize="0"/>
          <p:nvPr/>
        </p:nvPicPr>
        <p:blipFill>
          <a:blip r:embed="rId3">
            <a:alphaModFix/>
          </a:blip>
          <a:stretch>
            <a:fillRect/>
          </a:stretch>
        </p:blipFill>
        <p:spPr>
          <a:xfrm>
            <a:off x="-1" y="-625104"/>
            <a:ext cx="9144003" cy="5768606"/>
          </a:xfrm>
          <a:prstGeom prst="rect">
            <a:avLst/>
          </a:prstGeom>
          <a:noFill/>
          <a:ln>
            <a:noFill/>
          </a:ln>
        </p:spPr>
      </p:pic>
      <p:sp>
        <p:nvSpPr>
          <p:cNvPr id="163" name="Google Shape;163;p24"/>
          <p:cNvSpPr txBox="1"/>
          <p:nvPr/>
        </p:nvSpPr>
        <p:spPr>
          <a:xfrm>
            <a:off x="100475" y="4894191"/>
            <a:ext cx="4111500" cy="40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1000" i="1">
                <a:solidFill>
                  <a:schemeClr val="dk1"/>
                </a:solidFill>
              </a:rPr>
              <a:t>Source: Created by the author (2025)</a:t>
            </a:r>
            <a:endParaRPr sz="1000" i="1">
              <a:solidFill>
                <a:schemeClr val="dk1"/>
              </a:solidFill>
            </a:endParaRPr>
          </a:p>
        </p:txBody>
      </p:sp>
      <p:sp>
        <p:nvSpPr>
          <p:cNvPr id="164" name="Google Shape;164;p24"/>
          <p:cNvSpPr txBox="1"/>
          <p:nvPr/>
        </p:nvSpPr>
        <p:spPr>
          <a:xfrm>
            <a:off x="100475" y="4736491"/>
            <a:ext cx="4252500" cy="30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1000">
                <a:solidFill>
                  <a:schemeClr val="dk1"/>
                </a:solidFill>
              </a:rPr>
              <a:t>Figure 2: Poster - Utopian learning landscape</a:t>
            </a:r>
            <a:endParaRPr sz="10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72" name="Google Shape;172;p25"/>
          <p:cNvSpPr txBox="1">
            <a:spLocks noGrp="1"/>
          </p:cNvSpPr>
          <p:nvPr>
            <p:ph type="title"/>
          </p:nvPr>
        </p:nvSpPr>
        <p:spPr>
          <a:xfrm>
            <a:off x="136569" y="455041"/>
            <a:ext cx="5221800" cy="545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nl" sz="3600" b="1" dirty="0">
                <a:latin typeface="Tw Cen MT" panose="020B0602020104020603" pitchFamily="34" charset="77"/>
                <a:ea typeface="Trebuchet MS"/>
                <a:cs typeface="Trebuchet MS"/>
                <a:sym typeface="Trebuchet MS"/>
              </a:rPr>
              <a:t>The Teacher’s Rider</a:t>
            </a:r>
            <a:endParaRPr sz="3600" dirty="0">
              <a:latin typeface="Tw Cen MT" panose="020B0602020104020603" pitchFamily="34" charset="77"/>
              <a:ea typeface="Trebuchet MS"/>
              <a:cs typeface="Trebuchet MS"/>
              <a:sym typeface="Trebuchet MS"/>
            </a:endParaRPr>
          </a:p>
        </p:txBody>
      </p:sp>
      <p:pic>
        <p:nvPicPr>
          <p:cNvPr id="170" name="Google Shape;170;p25" descr="A picture of us (Ruth an myself) performing the workshop at the Velon-Velov conference in Rotterdam last year."/>
          <p:cNvPicPr preferRelativeResize="0"/>
          <p:nvPr/>
        </p:nvPicPr>
        <p:blipFill rotWithShape="1">
          <a:blip r:embed="rId3">
            <a:alphaModFix/>
          </a:blip>
          <a:srcRect l="-8090" r="8089" b="2143"/>
          <a:stretch/>
        </p:blipFill>
        <p:spPr>
          <a:xfrm>
            <a:off x="-381000" y="1161525"/>
            <a:ext cx="2901724" cy="2129549"/>
          </a:xfrm>
          <a:prstGeom prst="rect">
            <a:avLst/>
          </a:prstGeom>
          <a:noFill/>
          <a:ln>
            <a:noFill/>
          </a:ln>
        </p:spPr>
      </p:pic>
      <p:sp>
        <p:nvSpPr>
          <p:cNvPr id="175" name="Google Shape;175;p25"/>
          <p:cNvSpPr txBox="1"/>
          <p:nvPr/>
        </p:nvSpPr>
        <p:spPr>
          <a:xfrm>
            <a:off x="0" y="3218341"/>
            <a:ext cx="4252500" cy="30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1000">
                <a:solidFill>
                  <a:schemeClr val="dk2"/>
                </a:solidFill>
              </a:rPr>
              <a:t>Image 6: Workshop Velon - Velov 2025</a:t>
            </a:r>
            <a:endParaRPr sz="1000">
              <a:solidFill>
                <a:schemeClr val="dk2"/>
              </a:solidFill>
            </a:endParaRPr>
          </a:p>
        </p:txBody>
      </p:sp>
      <p:pic>
        <p:nvPicPr>
          <p:cNvPr id="171" name="Google Shape;171;p25" descr="A picture of me and the Spanish interpreter performing the workshop at the in Léon Spain with students in the educational field. Everything had to be translated because no one could speak English. Quit the experience! "/>
          <p:cNvPicPr preferRelativeResize="0"/>
          <p:nvPr/>
        </p:nvPicPr>
        <p:blipFill>
          <a:blip r:embed="rId4">
            <a:alphaModFix/>
          </a:blip>
          <a:stretch>
            <a:fillRect/>
          </a:stretch>
        </p:blipFill>
        <p:spPr>
          <a:xfrm>
            <a:off x="2660200" y="1161525"/>
            <a:ext cx="3195100" cy="2129557"/>
          </a:xfrm>
          <a:prstGeom prst="rect">
            <a:avLst/>
          </a:prstGeom>
          <a:noFill/>
          <a:ln>
            <a:noFill/>
          </a:ln>
        </p:spPr>
      </p:pic>
      <p:sp>
        <p:nvSpPr>
          <p:cNvPr id="176" name="Google Shape;176;p25"/>
          <p:cNvSpPr txBox="1"/>
          <p:nvPr/>
        </p:nvSpPr>
        <p:spPr>
          <a:xfrm>
            <a:off x="2597850" y="3218341"/>
            <a:ext cx="4252500" cy="30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1000">
                <a:solidFill>
                  <a:schemeClr val="dk2"/>
                </a:solidFill>
              </a:rPr>
              <a:t>Image 7: Workshop Faculty of Education Léon</a:t>
            </a:r>
            <a:endParaRPr sz="1000">
              <a:solidFill>
                <a:schemeClr val="dk2"/>
              </a:solidFill>
            </a:endParaRPr>
          </a:p>
        </p:txBody>
      </p:sp>
      <p:pic>
        <p:nvPicPr>
          <p:cNvPr id="173" name="Google Shape;173;p25" descr="A picture of filled in Riders"/>
          <p:cNvPicPr preferRelativeResize="0"/>
          <p:nvPr/>
        </p:nvPicPr>
        <p:blipFill>
          <a:blip r:embed="rId5">
            <a:alphaModFix/>
          </a:blip>
          <a:stretch>
            <a:fillRect/>
          </a:stretch>
        </p:blipFill>
        <p:spPr>
          <a:xfrm>
            <a:off x="4413325" y="356425"/>
            <a:ext cx="5981347" cy="3362876"/>
          </a:xfrm>
          <a:prstGeom prst="rect">
            <a:avLst/>
          </a:prstGeom>
          <a:noFill/>
          <a:ln>
            <a:noFill/>
          </a:ln>
        </p:spPr>
      </p:pic>
      <p:sp>
        <p:nvSpPr>
          <p:cNvPr id="177" name="Google Shape;177;p25"/>
          <p:cNvSpPr txBox="1"/>
          <p:nvPr/>
        </p:nvSpPr>
        <p:spPr>
          <a:xfrm>
            <a:off x="5465600" y="3218341"/>
            <a:ext cx="4252500" cy="30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1000">
                <a:solidFill>
                  <a:schemeClr val="dk2"/>
                </a:solidFill>
              </a:rPr>
              <a:t>Image 8: Filled in Riders</a:t>
            </a:r>
            <a:endParaRPr sz="1000">
              <a:solidFill>
                <a:schemeClr val="dk2"/>
              </a:solidFill>
            </a:endParaRPr>
          </a:p>
        </p:txBody>
      </p:sp>
      <p:sp>
        <p:nvSpPr>
          <p:cNvPr id="174" name="Google Shape;174;p25"/>
          <p:cNvSpPr txBox="1"/>
          <p:nvPr/>
        </p:nvSpPr>
        <p:spPr>
          <a:xfrm>
            <a:off x="4651500" y="3414717"/>
            <a:ext cx="4111500" cy="40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1000" i="1">
                <a:solidFill>
                  <a:schemeClr val="dk2"/>
                </a:solidFill>
              </a:rPr>
              <a:t>Source: Created by the author (2025)</a:t>
            </a:r>
            <a:endParaRPr sz="1000" i="1">
              <a:solidFill>
                <a:schemeClr val="dk2"/>
              </a:solidFill>
            </a:endParaRPr>
          </a:p>
        </p:txBody>
      </p:sp>
      <p:sp>
        <p:nvSpPr>
          <p:cNvPr id="2" name="Google Shape;126;p20">
            <a:extLst>
              <a:ext uri="{FF2B5EF4-FFF2-40B4-BE49-F238E27FC236}">
                <a16:creationId xmlns:a16="http://schemas.microsoft.com/office/drawing/2014/main" id="{EC7ACC88-DD7D-E7FB-966F-33E61005B838}"/>
              </a:ext>
            </a:extLst>
          </p:cNvPr>
          <p:cNvSpPr txBox="1"/>
          <p:nvPr/>
        </p:nvSpPr>
        <p:spPr>
          <a:xfrm>
            <a:off x="90124" y="4154081"/>
            <a:ext cx="8361176" cy="1169521"/>
          </a:xfrm>
          <a:prstGeom prst="rect">
            <a:avLst/>
          </a:prstGeom>
          <a:noFill/>
          <a:ln>
            <a:noFill/>
          </a:ln>
        </p:spPr>
        <p:txBody>
          <a:bodyPr spcFirstLastPara="1" wrap="square" lIns="91425" tIns="91425" rIns="91425" bIns="91425" anchor="t" anchorCtr="0">
            <a:spAutoFit/>
          </a:bodyPr>
          <a:lstStyle/>
          <a:p>
            <a:r>
              <a:rPr lang="nl-BE" sz="2000" dirty="0"/>
              <a:t>The workshop has been incorporated into an </a:t>
            </a:r>
            <a:r>
              <a:rPr lang="nl-BE" sz="2000" b="1" dirty="0"/>
              <a:t>A1 publication </a:t>
            </a:r>
            <a:r>
              <a:rPr lang="nl-BE" sz="2000" dirty="0"/>
              <a:t>which is currently accepted for publication at IJAR-Archnet</a:t>
            </a:r>
          </a:p>
          <a:p>
            <a:pPr marL="0" lvl="0" indent="0" algn="l" rtl="0">
              <a:spcBef>
                <a:spcPts val="0"/>
              </a:spcBef>
              <a:spcAft>
                <a:spcPts val="0"/>
              </a:spcAft>
              <a:buNone/>
            </a:pPr>
            <a:endParaRPr sz="2400" dirty="0">
              <a:solidFill>
                <a:schemeClr val="dk1"/>
              </a:solidFill>
              <a:latin typeface="Tw Cen MT" panose="020B0602020104020603" pitchFamily="34" charset="77"/>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3" name="Google Shape;183;p26"/>
          <p:cNvSpPr txBox="1">
            <a:spLocks noGrp="1"/>
          </p:cNvSpPr>
          <p:nvPr>
            <p:ph type="title"/>
          </p:nvPr>
        </p:nvSpPr>
        <p:spPr>
          <a:xfrm>
            <a:off x="0" y="266225"/>
            <a:ext cx="914400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nl" sz="3600" b="1" dirty="0">
                <a:latin typeface="Tw Cen MT" panose="020B0602020104020603" pitchFamily="34" charset="77"/>
                <a:ea typeface="Trebuchet MS"/>
                <a:cs typeface="Trebuchet MS"/>
                <a:sym typeface="Trebuchet MS"/>
              </a:rPr>
              <a:t>From research to space: the I-TeachLab</a:t>
            </a:r>
            <a:endParaRPr sz="3600" dirty="0">
              <a:latin typeface="Tw Cen MT" panose="020B0602020104020603" pitchFamily="34" charset="77"/>
              <a:ea typeface="Trebuchet MS"/>
              <a:cs typeface="Trebuchet MS"/>
              <a:sym typeface="Trebuchet MS"/>
            </a:endParaRPr>
          </a:p>
        </p:txBody>
      </p:sp>
      <p:pic>
        <p:nvPicPr>
          <p:cNvPr id="182" name="Google Shape;182;p26" descr="A watercolour sketch made by the author where you can see a hypothetical ITeachLab; how will this room will look like in the future?"/>
          <p:cNvPicPr preferRelativeResize="0"/>
          <p:nvPr/>
        </p:nvPicPr>
        <p:blipFill rotWithShape="1">
          <a:blip r:embed="rId3">
            <a:alphaModFix/>
          </a:blip>
          <a:srcRect t="14143" b="11727"/>
          <a:stretch/>
        </p:blipFill>
        <p:spPr>
          <a:xfrm>
            <a:off x="1450050" y="1199862"/>
            <a:ext cx="6243901" cy="3512199"/>
          </a:xfrm>
          <a:prstGeom prst="rect">
            <a:avLst/>
          </a:prstGeom>
          <a:noFill/>
          <a:ln>
            <a:noFill/>
          </a:ln>
        </p:spPr>
      </p:pic>
      <p:sp>
        <p:nvSpPr>
          <p:cNvPr id="186" name="Google Shape;186;p26"/>
          <p:cNvSpPr txBox="1"/>
          <p:nvPr/>
        </p:nvSpPr>
        <p:spPr>
          <a:xfrm>
            <a:off x="1450050" y="4712041"/>
            <a:ext cx="4252500" cy="30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1000">
                <a:solidFill>
                  <a:schemeClr val="dk2"/>
                </a:solidFill>
              </a:rPr>
              <a:t>Figure 3: Sketch ITeachLab</a:t>
            </a:r>
            <a:endParaRPr sz="1000">
              <a:solidFill>
                <a:schemeClr val="dk2"/>
              </a:solidFill>
            </a:endParaRPr>
          </a:p>
        </p:txBody>
      </p:sp>
      <p:sp>
        <p:nvSpPr>
          <p:cNvPr id="185" name="Google Shape;185;p26"/>
          <p:cNvSpPr txBox="1"/>
          <p:nvPr/>
        </p:nvSpPr>
        <p:spPr>
          <a:xfrm>
            <a:off x="1450050" y="4869741"/>
            <a:ext cx="4111500" cy="40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1000" i="1">
                <a:solidFill>
                  <a:schemeClr val="dk2"/>
                </a:solidFill>
              </a:rPr>
              <a:t>Source: Created by the author (2025)</a:t>
            </a:r>
            <a:endParaRPr sz="1000" i="1">
              <a:solidFill>
                <a:schemeClr val="dk2"/>
              </a:solidFill>
            </a:endParaRPr>
          </a:p>
        </p:txBody>
      </p:sp>
      <p:sp>
        <p:nvSpPr>
          <p:cNvPr id="184" name="Google Shape;184;p26"/>
          <p:cNvSpPr txBox="1">
            <a:spLocks noGrp="1"/>
          </p:cNvSpPr>
          <p:nvPr>
            <p:ph type="body" idx="1"/>
          </p:nvPr>
        </p:nvSpPr>
        <p:spPr>
          <a:xfrm>
            <a:off x="4007550" y="4700250"/>
            <a:ext cx="3686400" cy="572700"/>
          </a:xfrm>
          <a:prstGeom prst="rect">
            <a:avLst/>
          </a:prstGeom>
        </p:spPr>
        <p:txBody>
          <a:bodyPr spcFirstLastPara="1" wrap="square" lIns="91425" tIns="91425" rIns="91425" bIns="91425" anchor="t" anchorCtr="0">
            <a:noAutofit/>
          </a:bodyPr>
          <a:lstStyle/>
          <a:p>
            <a:pPr marL="0" lvl="0" indent="0" algn="r" rtl="0">
              <a:lnSpc>
                <a:spcPct val="95000"/>
              </a:lnSpc>
              <a:spcBef>
                <a:spcPts val="0"/>
              </a:spcBef>
              <a:spcAft>
                <a:spcPts val="0"/>
              </a:spcAft>
              <a:buSzPts val="770"/>
              <a:buNone/>
            </a:pPr>
            <a:r>
              <a:rPr lang="nl" sz="1560"/>
              <a:t>Educators can use space as a tool</a:t>
            </a:r>
            <a:endParaRPr sz="156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8E6DF"/>
        </a:solidFill>
        <a:effectLst/>
      </p:bgPr>
    </p:bg>
    <p:spTree>
      <p:nvGrpSpPr>
        <p:cNvPr id="1" name="Shape 190"/>
        <p:cNvGrpSpPr/>
        <p:nvPr/>
      </p:nvGrpSpPr>
      <p:grpSpPr>
        <a:xfrm>
          <a:off x="0" y="0"/>
          <a:ext cx="0" cy="0"/>
          <a:chOff x="0" y="0"/>
          <a:chExt cx="0" cy="0"/>
        </a:xfrm>
      </p:grpSpPr>
      <p:sp>
        <p:nvSpPr>
          <p:cNvPr id="194" name="Google Shape;194;p27"/>
          <p:cNvSpPr txBox="1">
            <a:spLocks noGrp="1"/>
          </p:cNvSpPr>
          <p:nvPr>
            <p:ph type="title"/>
          </p:nvPr>
        </p:nvSpPr>
        <p:spPr>
          <a:xfrm>
            <a:off x="126476" y="2677876"/>
            <a:ext cx="9017524"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nl" sz="3600" b="1" dirty="0">
                <a:latin typeface="Tw Cen MT" panose="020B0602020104020603" pitchFamily="34" charset="77"/>
                <a:ea typeface="Trebuchet MS"/>
                <a:cs typeface="Trebuchet MS"/>
                <a:sym typeface="Trebuchet MS"/>
              </a:rPr>
              <a:t>Questions?</a:t>
            </a:r>
            <a:br>
              <a:rPr lang="nl" sz="3600" b="1" dirty="0">
                <a:latin typeface="Tw Cen MT" panose="020B0602020104020603" pitchFamily="34" charset="77"/>
                <a:ea typeface="Trebuchet MS"/>
                <a:cs typeface="Trebuchet MS"/>
                <a:sym typeface="Trebuchet MS"/>
              </a:rPr>
            </a:br>
            <a:r>
              <a:rPr lang="nl-BE" sz="3600" b="1" dirty="0">
                <a:latin typeface="Tw Cen MT" panose="020B0602020104020603" pitchFamily="34" charset="77"/>
                <a:ea typeface="Trebuchet MS"/>
                <a:cs typeface="Trebuchet MS"/>
                <a:sym typeface="Trebuchet MS"/>
              </a:rPr>
              <a:t>O</a:t>
            </a:r>
            <a:r>
              <a:rPr lang="nl" sz="3600" b="1" dirty="0">
                <a:latin typeface="Tw Cen MT" panose="020B0602020104020603" pitchFamily="34" charset="77"/>
                <a:ea typeface="Trebuchet MS"/>
                <a:cs typeface="Trebuchet MS"/>
                <a:sym typeface="Trebuchet MS"/>
              </a:rPr>
              <a:t>r more information about our trainingtools?</a:t>
            </a:r>
            <a:endParaRPr sz="3600" b="1" dirty="0">
              <a:latin typeface="Tw Cen MT" panose="020B0602020104020603" pitchFamily="34" charset="77"/>
              <a:ea typeface="Trebuchet MS"/>
              <a:cs typeface="Trebuchet MS"/>
              <a:sym typeface="Trebuchet MS"/>
            </a:endParaRPr>
          </a:p>
          <a:p>
            <a:pPr marL="0" lvl="0" indent="0" algn="l" rtl="0">
              <a:lnSpc>
                <a:spcPct val="115000"/>
              </a:lnSpc>
              <a:spcBef>
                <a:spcPts val="0"/>
              </a:spcBef>
              <a:spcAft>
                <a:spcPts val="0"/>
              </a:spcAft>
              <a:buNone/>
            </a:pPr>
            <a:r>
              <a:rPr lang="nl" sz="2300" dirty="0">
                <a:latin typeface="Tw Cen MT" panose="020B0602020104020603" pitchFamily="34" charset="77"/>
                <a:ea typeface="Trebuchet MS"/>
                <a:cs typeface="Trebuchet MS"/>
                <a:sym typeface="Trebuchet MS"/>
              </a:rPr>
              <a:t>sanne.balendonck@uhasselt.be</a:t>
            </a:r>
            <a:endParaRPr sz="2300" dirty="0">
              <a:latin typeface="Tw Cen MT" panose="020B0602020104020603" pitchFamily="34" charset="77"/>
              <a:ea typeface="Trebuchet MS"/>
              <a:cs typeface="Trebuchet MS"/>
              <a:sym typeface="Trebuchet MS"/>
            </a:endParaRPr>
          </a:p>
        </p:txBody>
      </p:sp>
      <p:pic>
        <p:nvPicPr>
          <p:cNvPr id="191" name="Google Shape;191;p27" descr="QR code to my Linkedin profile"/>
          <p:cNvPicPr preferRelativeResize="0"/>
          <p:nvPr/>
        </p:nvPicPr>
        <p:blipFill>
          <a:blip r:embed="rId3">
            <a:alphaModFix/>
          </a:blip>
          <a:stretch>
            <a:fillRect/>
          </a:stretch>
        </p:blipFill>
        <p:spPr>
          <a:xfrm>
            <a:off x="4366899" y="210045"/>
            <a:ext cx="3454166" cy="3154370"/>
          </a:xfrm>
          <a:prstGeom prst="rect">
            <a:avLst/>
          </a:prstGeom>
          <a:noFill/>
          <a:ln>
            <a:noFill/>
          </a:ln>
        </p:spPr>
      </p:pic>
      <p:sp>
        <p:nvSpPr>
          <p:cNvPr id="192" name="Google Shape;192;p27"/>
          <p:cNvSpPr/>
          <p:nvPr/>
        </p:nvSpPr>
        <p:spPr>
          <a:xfrm>
            <a:off x="4859765" y="1034715"/>
            <a:ext cx="2468433" cy="349087"/>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1100" dirty="0">
                <a:solidFill>
                  <a:schemeClr val="dk2"/>
                </a:solidFill>
              </a:rPr>
              <a:t>Interior architect &amp; Researcher at </a:t>
            </a:r>
            <a:endParaRPr sz="1100" dirty="0">
              <a:solidFill>
                <a:schemeClr val="dk2"/>
              </a:solidFill>
            </a:endParaRPr>
          </a:p>
          <a:p>
            <a:pPr marL="0" lvl="0" indent="0" algn="ctr" rtl="0">
              <a:spcBef>
                <a:spcPts val="0"/>
              </a:spcBef>
              <a:spcAft>
                <a:spcPts val="0"/>
              </a:spcAft>
              <a:buNone/>
            </a:pPr>
            <a:r>
              <a:rPr lang="nl" sz="1100" dirty="0">
                <a:solidFill>
                  <a:schemeClr val="dk2"/>
                </a:solidFill>
              </a:rPr>
              <a:t>University of Hasselt</a:t>
            </a:r>
            <a:endParaRPr sz="1100" dirty="0">
              <a:solidFill>
                <a:schemeClr val="dk2"/>
              </a:solidFill>
            </a:endParaRPr>
          </a:p>
        </p:txBody>
      </p:sp>
      <p:pic>
        <p:nvPicPr>
          <p:cNvPr id="193" name="Google Shape;193;p27">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8031902" y="4332801"/>
            <a:ext cx="999824" cy="7188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2" name="Title 1">
            <a:extLst>
              <a:ext uri="{FF2B5EF4-FFF2-40B4-BE49-F238E27FC236}">
                <a16:creationId xmlns:a16="http://schemas.microsoft.com/office/drawing/2014/main" id="{621D7C9A-6385-5E25-DA65-E69DD765A891}"/>
              </a:ext>
            </a:extLst>
          </p:cNvPr>
          <p:cNvSpPr>
            <a:spLocks noGrp="1"/>
          </p:cNvSpPr>
          <p:nvPr>
            <p:ph type="title"/>
          </p:nvPr>
        </p:nvSpPr>
        <p:spPr>
          <a:xfrm>
            <a:off x="311700" y="-572700"/>
            <a:ext cx="8520600" cy="572700"/>
          </a:xfrm>
        </p:spPr>
        <p:txBody>
          <a:bodyPr spcFirstLastPara="1" wrap="square" lIns="91425" tIns="91425" rIns="91425" bIns="91425" anchor="b" anchorCtr="0">
            <a:normAutofit fontScale="90000"/>
          </a:bodyPr>
          <a:lstStyle/>
          <a:p>
            <a:r>
              <a:rPr lang="en-GB" dirty="0"/>
              <a:t>Introducing the project</a:t>
            </a:r>
            <a:endParaRPr lang="en-IE" dirty="0"/>
          </a:p>
        </p:txBody>
      </p:sp>
      <p:sp>
        <p:nvSpPr>
          <p:cNvPr id="61" name="Google Shape;61;p14">
            <a:extLst>
              <a:ext uri="{C183D7F6-B498-43B3-948B-1728B52AA6E4}">
                <adec:decorative xmlns:adec="http://schemas.microsoft.com/office/drawing/2017/decorative" val="1"/>
              </a:ext>
            </a:extLst>
          </p:cNvPr>
          <p:cNvSpPr/>
          <p:nvPr/>
        </p:nvSpPr>
        <p:spPr>
          <a:xfrm>
            <a:off x="1446300" y="2901825"/>
            <a:ext cx="6251400" cy="1966500"/>
          </a:xfrm>
          <a:prstGeom prst="roundRect">
            <a:avLst>
              <a:gd name="adj" fmla="val 16667"/>
            </a:avLst>
          </a:prstGeom>
          <a:solidFill>
            <a:srgbClr val="C6BD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2" name="Google Shape;62;p14"/>
          <p:cNvSpPr txBox="1">
            <a:spLocks noGrp="1"/>
          </p:cNvSpPr>
          <p:nvPr>
            <p:ph type="body" idx="1"/>
          </p:nvPr>
        </p:nvSpPr>
        <p:spPr>
          <a:xfrm>
            <a:off x="311700" y="533575"/>
            <a:ext cx="8520600" cy="1419300"/>
          </a:xfrm>
          <a:prstGeom prst="rect">
            <a:avLst/>
          </a:prstGeom>
        </p:spPr>
        <p:txBody>
          <a:bodyPr spcFirstLastPara="1" wrap="square" lIns="91425" tIns="91425" rIns="91425" bIns="91425" anchor="t" anchorCtr="0">
            <a:noAutofit/>
          </a:bodyPr>
          <a:lstStyle/>
          <a:p>
            <a:pPr marL="0" lvl="0" indent="0" algn="ctr">
              <a:buClr>
                <a:schemeClr val="dk1"/>
              </a:buClr>
              <a:buSzPts val="1100"/>
              <a:buNone/>
            </a:pPr>
            <a:r>
              <a:rPr lang="nl" sz="2500" dirty="0">
                <a:solidFill>
                  <a:schemeClr val="tx1"/>
                </a:solidFill>
                <a:latin typeface="Tw Cen MT" panose="020B0602020104020603" pitchFamily="34" charset="77"/>
                <a:ea typeface="Trebuchet MS"/>
                <a:cs typeface="Trebuchet MS"/>
                <a:sym typeface="Trebuchet MS"/>
              </a:rPr>
              <a:t>“If we create a learning context that enables every (young) person to unlock their potential – just imagine the kind of society we would live in.”</a:t>
            </a:r>
            <a:endParaRPr sz="2500" dirty="0">
              <a:solidFill>
                <a:schemeClr val="tx1"/>
              </a:solidFill>
              <a:latin typeface="Tw Cen MT" panose="020B0602020104020603" pitchFamily="34" charset="77"/>
              <a:ea typeface="Trebuchet MS"/>
              <a:cs typeface="Trebuchet MS"/>
              <a:sym typeface="Trebuchet MS"/>
            </a:endParaRPr>
          </a:p>
          <a:p>
            <a:pPr marL="0" lvl="0" indent="0" algn="ctr" rtl="0">
              <a:spcBef>
                <a:spcPts val="1200"/>
              </a:spcBef>
              <a:spcAft>
                <a:spcPts val="1200"/>
              </a:spcAft>
              <a:buNone/>
            </a:pPr>
            <a:r>
              <a:rPr lang="nl" sz="2500" dirty="0">
                <a:solidFill>
                  <a:schemeClr val="tx1"/>
                </a:solidFill>
                <a:latin typeface="Tw Cen MT" panose="020B0602020104020603" pitchFamily="34" charset="77"/>
                <a:ea typeface="Trebuchet MS"/>
                <a:cs typeface="Trebuchet MS"/>
                <a:sym typeface="Trebuchet MS"/>
              </a:rPr>
              <a:t>— Rosan Bosch</a:t>
            </a:r>
            <a:endParaRPr sz="2500" dirty="0">
              <a:solidFill>
                <a:schemeClr val="tx1"/>
              </a:solidFill>
              <a:latin typeface="Tw Cen MT" panose="020B0602020104020603" pitchFamily="34" charset="77"/>
              <a:ea typeface="Trebuchet MS"/>
              <a:cs typeface="Trebuchet MS"/>
              <a:sym typeface="Trebuchet MS"/>
            </a:endParaRPr>
          </a:p>
        </p:txBody>
      </p:sp>
      <p:sp>
        <p:nvSpPr>
          <p:cNvPr id="63" name="Google Shape;63;p14"/>
          <p:cNvSpPr txBox="1">
            <a:spLocks noGrp="1"/>
          </p:cNvSpPr>
          <p:nvPr>
            <p:ph type="body" idx="1"/>
          </p:nvPr>
        </p:nvSpPr>
        <p:spPr>
          <a:xfrm>
            <a:off x="1544650" y="3199199"/>
            <a:ext cx="6299700" cy="1669125"/>
          </a:xfrm>
          <a:prstGeom prst="rect">
            <a:avLst/>
          </a:prstGeom>
        </p:spPr>
        <p:txBody>
          <a:bodyPr spcFirstLastPara="1" wrap="square" lIns="91425" tIns="91425" rIns="91425" bIns="91425" anchor="t" anchorCtr="0">
            <a:noAutofit/>
          </a:bodyPr>
          <a:lstStyle/>
          <a:p>
            <a:pPr marL="0" marR="38100" lvl="0" indent="0" algn="l" rtl="0">
              <a:lnSpc>
                <a:spcPct val="128571"/>
              </a:lnSpc>
              <a:spcBef>
                <a:spcPts val="0"/>
              </a:spcBef>
              <a:spcAft>
                <a:spcPts val="0"/>
              </a:spcAft>
              <a:buNone/>
            </a:pPr>
            <a:r>
              <a:rPr lang="nl" sz="2400" dirty="0">
                <a:solidFill>
                  <a:schemeClr val="dk1"/>
                </a:solidFill>
              </a:rPr>
              <a:t>This is the dream that the I-TeachLab project wants to support — a learning environment that grows with people.</a:t>
            </a:r>
            <a:endParaRPr sz="2400" dirty="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990"/>
              <a:buNone/>
            </a:pPr>
            <a:r>
              <a:rPr lang="nl" sz="3600" b="1" dirty="0">
                <a:latin typeface="Tw Cen MT" panose="020B0602020104020603" pitchFamily="34" charset="77"/>
                <a:ea typeface="Trebuchet MS"/>
                <a:cs typeface="Trebuchet MS"/>
                <a:sym typeface="Trebuchet MS"/>
              </a:rPr>
              <a:t>The three core pillars of the project</a:t>
            </a:r>
            <a:endParaRPr sz="3600" dirty="0">
              <a:latin typeface="Tw Cen MT" panose="020B0602020104020603" pitchFamily="34" charset="77"/>
            </a:endParaRPr>
          </a:p>
        </p:txBody>
      </p:sp>
      <p:sp>
        <p:nvSpPr>
          <p:cNvPr id="70" name="Google Shape;70;p15"/>
          <p:cNvSpPr txBox="1">
            <a:spLocks noGrp="1"/>
          </p:cNvSpPr>
          <p:nvPr>
            <p:ph type="body" idx="1"/>
          </p:nvPr>
        </p:nvSpPr>
        <p:spPr>
          <a:xfrm>
            <a:off x="311650" y="1579075"/>
            <a:ext cx="2691000" cy="3333000"/>
          </a:xfrm>
          <a:prstGeom prst="rect">
            <a:avLst/>
          </a:prstGeom>
          <a:solidFill>
            <a:schemeClr val="lt2"/>
          </a:solidFill>
        </p:spPr>
        <p:txBody>
          <a:bodyPr spcFirstLastPara="1" wrap="square" lIns="91425" tIns="91425" rIns="91425" bIns="91425" anchor="t" anchorCtr="0">
            <a:normAutofit fontScale="77500" lnSpcReduction="20000"/>
          </a:bodyPr>
          <a:lstStyle/>
          <a:p>
            <a:pPr marL="0" lvl="0" indent="0" algn="l" rtl="0">
              <a:spcBef>
                <a:spcPts val="0"/>
              </a:spcBef>
              <a:spcAft>
                <a:spcPts val="0"/>
              </a:spcAft>
              <a:buNone/>
            </a:pPr>
            <a:endParaRPr b="1" dirty="0">
              <a:solidFill>
                <a:schemeClr val="dk1"/>
              </a:solidFill>
            </a:endParaRPr>
          </a:p>
          <a:p>
            <a:pPr marL="0" lvl="0" indent="0" algn="l" rtl="0">
              <a:spcBef>
                <a:spcPts val="1200"/>
              </a:spcBef>
              <a:spcAft>
                <a:spcPts val="0"/>
              </a:spcAft>
              <a:buNone/>
            </a:pPr>
            <a:r>
              <a:rPr lang="nl" sz="3300" b="1" dirty="0">
                <a:solidFill>
                  <a:schemeClr val="dk1"/>
                </a:solidFill>
                <a:latin typeface="Tw Cen MT" panose="020B0602020104020603" pitchFamily="34" charset="77"/>
              </a:rPr>
              <a:t>Inclusive </a:t>
            </a:r>
            <a:endParaRPr sz="3300" b="1" dirty="0">
              <a:solidFill>
                <a:schemeClr val="dk1"/>
              </a:solidFill>
              <a:latin typeface="Tw Cen MT" panose="020B0602020104020603" pitchFamily="34" charset="77"/>
            </a:endParaRPr>
          </a:p>
          <a:p>
            <a:pPr marL="0" lvl="0" indent="0" algn="l" rtl="0">
              <a:spcBef>
                <a:spcPts val="0"/>
              </a:spcBef>
              <a:spcAft>
                <a:spcPts val="0"/>
              </a:spcAft>
              <a:buNone/>
            </a:pPr>
            <a:r>
              <a:rPr lang="nl" sz="3300" b="1" dirty="0">
                <a:solidFill>
                  <a:schemeClr val="dk1"/>
                </a:solidFill>
                <a:latin typeface="Tw Cen MT" panose="020B0602020104020603" pitchFamily="34" charset="77"/>
              </a:rPr>
              <a:t>Evaluation</a:t>
            </a:r>
            <a:endParaRPr sz="3300" b="1" dirty="0">
              <a:solidFill>
                <a:schemeClr val="dk1"/>
              </a:solidFill>
              <a:latin typeface="Tw Cen MT" panose="020B0602020104020603" pitchFamily="34" charset="77"/>
            </a:endParaRPr>
          </a:p>
          <a:p>
            <a:pPr marL="0" lvl="0" indent="0" algn="l" rtl="0">
              <a:spcBef>
                <a:spcPts val="0"/>
              </a:spcBef>
              <a:spcAft>
                <a:spcPts val="0"/>
              </a:spcAft>
              <a:buNone/>
            </a:pPr>
            <a:endParaRPr sz="3300" b="1" dirty="0">
              <a:solidFill>
                <a:schemeClr val="dk1"/>
              </a:solidFill>
              <a:latin typeface="Tw Cen MT" panose="020B0602020104020603" pitchFamily="34" charset="77"/>
            </a:endParaRPr>
          </a:p>
          <a:p>
            <a:pPr marL="0" lvl="0" indent="0" algn="l" rtl="0">
              <a:spcBef>
                <a:spcPts val="0"/>
              </a:spcBef>
              <a:spcAft>
                <a:spcPts val="1200"/>
              </a:spcAft>
              <a:buClr>
                <a:schemeClr val="dk1"/>
              </a:buClr>
              <a:buSzPts val="1100"/>
              <a:buFont typeface="Arial"/>
              <a:buNone/>
            </a:pPr>
            <a:r>
              <a:rPr lang="nl" sz="3300" dirty="0">
                <a:latin typeface="Tw Cen MT" panose="020B0602020104020603" pitchFamily="34" charset="77"/>
              </a:rPr>
              <a:t>University-wide self-reflection tool for inclusive assessment</a:t>
            </a:r>
            <a:endParaRPr sz="3300" dirty="0">
              <a:latin typeface="Tw Cen MT" panose="020B0602020104020603" pitchFamily="34" charset="77"/>
            </a:endParaRPr>
          </a:p>
        </p:txBody>
      </p:sp>
      <p:sp>
        <p:nvSpPr>
          <p:cNvPr id="69" name="Google Shape;69;p15"/>
          <p:cNvSpPr txBox="1">
            <a:spLocks noGrp="1"/>
          </p:cNvSpPr>
          <p:nvPr>
            <p:ph type="body" idx="1"/>
          </p:nvPr>
        </p:nvSpPr>
        <p:spPr>
          <a:xfrm>
            <a:off x="3226500" y="1558838"/>
            <a:ext cx="2691000" cy="3333000"/>
          </a:xfrm>
          <a:prstGeom prst="rect">
            <a:avLst/>
          </a:prstGeom>
          <a:solidFill>
            <a:schemeClr val="lt2"/>
          </a:solidFill>
        </p:spPr>
        <p:txBody>
          <a:bodyPr spcFirstLastPara="1" wrap="square" lIns="91425" tIns="91425" rIns="91425" bIns="91425" anchor="t" anchorCtr="0">
            <a:normAutofit fontScale="25000" lnSpcReduction="20000"/>
          </a:bodyPr>
          <a:lstStyle/>
          <a:p>
            <a:pPr marL="0" lvl="0" indent="0" algn="ctr" rtl="0">
              <a:spcBef>
                <a:spcPts val="0"/>
              </a:spcBef>
              <a:spcAft>
                <a:spcPts val="0"/>
              </a:spcAft>
              <a:buNone/>
            </a:pPr>
            <a:endParaRPr sz="1600" b="1" dirty="0">
              <a:solidFill>
                <a:schemeClr val="dk1"/>
              </a:solidFill>
            </a:endParaRPr>
          </a:p>
          <a:p>
            <a:pPr marL="0" lvl="0" indent="0" algn="l" rtl="0">
              <a:spcBef>
                <a:spcPts val="1200"/>
              </a:spcBef>
              <a:spcAft>
                <a:spcPts val="0"/>
              </a:spcAft>
              <a:buNone/>
            </a:pPr>
            <a:endParaRPr lang="nl" sz="4400" b="1" dirty="0">
              <a:solidFill>
                <a:schemeClr val="dk1"/>
              </a:solidFill>
              <a:latin typeface="Tw Cen MT" panose="020B0602020104020603" pitchFamily="34" charset="77"/>
            </a:endParaRPr>
          </a:p>
          <a:p>
            <a:pPr marL="0" lvl="0" indent="0" algn="l" rtl="0">
              <a:spcBef>
                <a:spcPts val="1200"/>
              </a:spcBef>
              <a:spcAft>
                <a:spcPts val="0"/>
              </a:spcAft>
              <a:buNone/>
            </a:pPr>
            <a:r>
              <a:rPr lang="nl" sz="9600" b="1" dirty="0">
                <a:solidFill>
                  <a:schemeClr val="dk1"/>
                </a:solidFill>
                <a:latin typeface="Tw Cen MT" panose="020B0602020104020603" pitchFamily="34" charset="77"/>
              </a:rPr>
              <a:t>UpLift </a:t>
            </a:r>
            <a:endParaRPr sz="9600" b="1" dirty="0">
              <a:solidFill>
                <a:schemeClr val="dk1"/>
              </a:solidFill>
              <a:latin typeface="Tw Cen MT" panose="020B0602020104020603" pitchFamily="34" charset="77"/>
            </a:endParaRPr>
          </a:p>
          <a:p>
            <a:pPr marL="0" lvl="0" indent="0" algn="l" rtl="0">
              <a:spcBef>
                <a:spcPts val="0"/>
              </a:spcBef>
              <a:spcAft>
                <a:spcPts val="0"/>
              </a:spcAft>
              <a:buNone/>
            </a:pPr>
            <a:r>
              <a:rPr lang="nl" sz="9600" b="1" dirty="0">
                <a:solidFill>
                  <a:schemeClr val="dk1"/>
                </a:solidFill>
                <a:latin typeface="Tw Cen MT" panose="020B0602020104020603" pitchFamily="34" charset="77"/>
              </a:rPr>
              <a:t>professionalization</a:t>
            </a:r>
            <a:endParaRPr sz="9600" b="1" dirty="0">
              <a:solidFill>
                <a:schemeClr val="dk1"/>
              </a:solidFill>
              <a:latin typeface="Tw Cen MT" panose="020B0602020104020603" pitchFamily="34" charset="77"/>
            </a:endParaRPr>
          </a:p>
          <a:p>
            <a:pPr marL="0" lvl="0" indent="0" algn="ctr" rtl="0">
              <a:spcBef>
                <a:spcPts val="0"/>
              </a:spcBef>
              <a:spcAft>
                <a:spcPts val="0"/>
              </a:spcAft>
              <a:buNone/>
            </a:pPr>
            <a:endParaRPr sz="4900" b="1" dirty="0">
              <a:solidFill>
                <a:schemeClr val="dk1"/>
              </a:solidFill>
              <a:latin typeface="Tw Cen MT" panose="020B0602020104020603" pitchFamily="34" charset="77"/>
            </a:endParaRPr>
          </a:p>
          <a:p>
            <a:pPr marL="0" lvl="0" indent="0" algn="l" rtl="0">
              <a:spcBef>
                <a:spcPts val="1200"/>
              </a:spcBef>
              <a:spcAft>
                <a:spcPts val="1200"/>
              </a:spcAft>
              <a:buNone/>
            </a:pPr>
            <a:r>
              <a:rPr lang="nl" sz="8000" dirty="0">
                <a:latin typeface="Tw Cen MT" panose="020B0602020104020603" pitchFamily="34" charset="77"/>
              </a:rPr>
              <a:t>Professional development programme on inclusive pedagogy and spatial awareness</a:t>
            </a:r>
            <a:endParaRPr sz="8000" dirty="0">
              <a:latin typeface="Tw Cen MT" panose="020B0602020104020603" pitchFamily="34" charset="77"/>
            </a:endParaRPr>
          </a:p>
        </p:txBody>
      </p:sp>
      <p:sp>
        <p:nvSpPr>
          <p:cNvPr id="71" name="Google Shape;71;p15"/>
          <p:cNvSpPr txBox="1">
            <a:spLocks noGrp="1"/>
          </p:cNvSpPr>
          <p:nvPr>
            <p:ph type="body" idx="1"/>
          </p:nvPr>
        </p:nvSpPr>
        <p:spPr>
          <a:xfrm>
            <a:off x="6141350" y="1510400"/>
            <a:ext cx="2691000" cy="3333000"/>
          </a:xfrm>
          <a:prstGeom prst="rect">
            <a:avLst/>
          </a:prstGeom>
          <a:solidFill>
            <a:schemeClr val="lt2"/>
          </a:solidFill>
        </p:spPr>
        <p:txBody>
          <a:bodyPr spcFirstLastPara="1" wrap="square" lIns="91425" tIns="91425" rIns="91425" bIns="91425" anchor="t" anchorCtr="0">
            <a:normAutofit fontScale="92500" lnSpcReduction="10000"/>
          </a:bodyPr>
          <a:lstStyle/>
          <a:p>
            <a:pPr marL="0" lvl="0" indent="0" algn="ctr" rtl="0">
              <a:spcBef>
                <a:spcPts val="0"/>
              </a:spcBef>
              <a:spcAft>
                <a:spcPts val="0"/>
              </a:spcAft>
              <a:buNone/>
            </a:pPr>
            <a:endParaRPr b="1" dirty="0">
              <a:solidFill>
                <a:schemeClr val="dk1"/>
              </a:solidFill>
            </a:endParaRPr>
          </a:p>
          <a:p>
            <a:pPr marL="0" lvl="0" indent="0" algn="l" rtl="0">
              <a:spcBef>
                <a:spcPts val="0"/>
              </a:spcBef>
              <a:spcAft>
                <a:spcPts val="0"/>
              </a:spcAft>
              <a:buNone/>
            </a:pPr>
            <a:endParaRPr sz="1900" b="1" dirty="0">
              <a:solidFill>
                <a:schemeClr val="dk1"/>
              </a:solidFill>
            </a:endParaRPr>
          </a:p>
          <a:p>
            <a:pPr marL="0" lvl="0" indent="0" algn="l" rtl="0">
              <a:spcBef>
                <a:spcPts val="0"/>
              </a:spcBef>
              <a:spcAft>
                <a:spcPts val="0"/>
              </a:spcAft>
              <a:buNone/>
            </a:pPr>
            <a:r>
              <a:rPr lang="nl" sz="2582" b="1" dirty="0">
                <a:solidFill>
                  <a:schemeClr val="dk1"/>
                </a:solidFill>
                <a:latin typeface="Tw Cen MT" panose="020B0602020104020603" pitchFamily="34" charset="77"/>
              </a:rPr>
              <a:t>Architectural </a:t>
            </a:r>
            <a:endParaRPr sz="2582" b="1" dirty="0">
              <a:solidFill>
                <a:schemeClr val="dk1"/>
              </a:solidFill>
              <a:latin typeface="Tw Cen MT" panose="020B0602020104020603" pitchFamily="34" charset="77"/>
            </a:endParaRPr>
          </a:p>
          <a:p>
            <a:pPr marL="0" lvl="0" indent="0" algn="l" rtl="0">
              <a:spcBef>
                <a:spcPts val="0"/>
              </a:spcBef>
              <a:spcAft>
                <a:spcPts val="0"/>
              </a:spcAft>
              <a:buNone/>
            </a:pPr>
            <a:r>
              <a:rPr lang="nl" sz="2582" b="1" dirty="0">
                <a:solidFill>
                  <a:schemeClr val="dk1"/>
                </a:solidFill>
                <a:latin typeface="Tw Cen MT" panose="020B0602020104020603" pitchFamily="34" charset="77"/>
              </a:rPr>
              <a:t>Awakening</a:t>
            </a:r>
            <a:endParaRPr sz="2582" b="1" dirty="0">
              <a:solidFill>
                <a:schemeClr val="dk1"/>
              </a:solidFill>
              <a:latin typeface="Tw Cen MT" panose="020B0602020104020603" pitchFamily="34" charset="77"/>
            </a:endParaRPr>
          </a:p>
          <a:p>
            <a:pPr marL="0" lvl="0" indent="0" algn="l" rtl="0">
              <a:spcBef>
                <a:spcPts val="0"/>
              </a:spcBef>
              <a:spcAft>
                <a:spcPts val="0"/>
              </a:spcAft>
              <a:buNone/>
            </a:pPr>
            <a:endParaRPr sz="1900" b="1" dirty="0">
              <a:solidFill>
                <a:schemeClr val="dk1"/>
              </a:solidFill>
              <a:latin typeface="Tw Cen MT" panose="020B0602020104020603" pitchFamily="34" charset="77"/>
            </a:endParaRPr>
          </a:p>
          <a:p>
            <a:pPr marL="0" marR="38100" lvl="0" indent="0" algn="l" rtl="0">
              <a:lnSpc>
                <a:spcPct val="128571"/>
              </a:lnSpc>
              <a:spcBef>
                <a:spcPts val="0"/>
              </a:spcBef>
              <a:spcAft>
                <a:spcPts val="0"/>
              </a:spcAft>
              <a:buNone/>
            </a:pPr>
            <a:r>
              <a:rPr lang="nl" sz="1991" dirty="0">
                <a:latin typeface="Tw Cen MT" panose="020B0602020104020603" pitchFamily="34" charset="77"/>
              </a:rPr>
              <a:t>Increasing architectural awareness of the influence of spatial elements on well-being and learning</a:t>
            </a:r>
            <a:endParaRPr sz="1691" b="1" dirty="0">
              <a:latin typeface="Tw Cen MT" panose="020B0602020104020603" pitchFamily="34" charset="77"/>
            </a:endParaRPr>
          </a:p>
        </p:txBody>
      </p:sp>
      <p:pic>
        <p:nvPicPr>
          <p:cNvPr id="72" name="Google Shape;72;p15">
            <a:extLst>
              <a:ext uri="{C183D7F6-B498-43B3-948B-1728B52AA6E4}">
                <adec:decorative xmlns:adec="http://schemas.microsoft.com/office/drawing/2017/decorative" val="1"/>
              </a:ext>
            </a:extLst>
          </p:cNvPr>
          <p:cNvPicPr preferRelativeResize="0"/>
          <p:nvPr/>
        </p:nvPicPr>
        <p:blipFill rotWithShape="1">
          <a:blip r:embed="rId3">
            <a:alphaModFix/>
          </a:blip>
          <a:srcRect t="6015" b="5252"/>
          <a:stretch/>
        </p:blipFill>
        <p:spPr>
          <a:xfrm>
            <a:off x="7539675" y="1017725"/>
            <a:ext cx="1292626" cy="1159175"/>
          </a:xfrm>
          <a:prstGeom prst="rect">
            <a:avLst/>
          </a:prstGeom>
          <a:noFill/>
          <a:ln>
            <a:noFill/>
          </a:ln>
        </p:spPr>
      </p:pic>
      <p:pic>
        <p:nvPicPr>
          <p:cNvPr id="73" name="Google Shape;73;p1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4572002" y="1086693"/>
            <a:ext cx="1292625" cy="1281299"/>
          </a:xfrm>
          <a:prstGeom prst="rect">
            <a:avLst/>
          </a:prstGeom>
          <a:noFill/>
          <a:ln>
            <a:noFill/>
          </a:ln>
        </p:spPr>
      </p:pic>
      <p:pic>
        <p:nvPicPr>
          <p:cNvPr id="74" name="Google Shape;74;p15">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1604728" y="1076013"/>
            <a:ext cx="1397926" cy="13026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80" name="Google Shape;80;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nl" sz="3600" b="1" dirty="0">
                <a:latin typeface="Tw Cen MT" panose="020B0602020104020603" pitchFamily="34" charset="77"/>
                <a:ea typeface="Trebuchet MS"/>
                <a:cs typeface="Trebuchet MS"/>
                <a:sym typeface="Trebuchet MS"/>
              </a:rPr>
              <a:t>Data collection </a:t>
            </a:r>
            <a:endParaRPr sz="3600" dirty="0">
              <a:latin typeface="Tw Cen MT" panose="020B0602020104020603" pitchFamily="34" charset="77"/>
            </a:endParaRPr>
          </a:p>
        </p:txBody>
      </p:sp>
      <p:pic>
        <p:nvPicPr>
          <p:cNvPr id="84" name="Google Shape;84;p16">
            <a:extLst>
              <a:ext uri="{C183D7F6-B498-43B3-948B-1728B52AA6E4}">
                <adec:decorative xmlns:adec="http://schemas.microsoft.com/office/drawing/2017/decorative" val="1"/>
              </a:ext>
            </a:extLst>
          </p:cNvPr>
          <p:cNvPicPr preferRelativeResize="0"/>
          <p:nvPr/>
        </p:nvPicPr>
        <p:blipFill rotWithShape="1">
          <a:blip r:embed="rId3">
            <a:alphaModFix/>
          </a:blip>
          <a:srcRect r="2884" b="49622"/>
          <a:stretch/>
        </p:blipFill>
        <p:spPr>
          <a:xfrm>
            <a:off x="311650" y="1321138"/>
            <a:ext cx="2691000" cy="1973175"/>
          </a:xfrm>
          <a:prstGeom prst="rect">
            <a:avLst/>
          </a:prstGeom>
          <a:noFill/>
          <a:ln>
            <a:noFill/>
          </a:ln>
        </p:spPr>
      </p:pic>
      <p:pic>
        <p:nvPicPr>
          <p:cNvPr id="85" name="Google Shape;85;p16">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3226500" y="1299991"/>
            <a:ext cx="2690999" cy="2015460"/>
          </a:xfrm>
          <a:prstGeom prst="rect">
            <a:avLst/>
          </a:prstGeom>
          <a:noFill/>
          <a:ln>
            <a:noFill/>
          </a:ln>
        </p:spPr>
      </p:pic>
      <p:pic>
        <p:nvPicPr>
          <p:cNvPr id="81" name="Google Shape;81;p16">
            <a:extLst>
              <a:ext uri="{C183D7F6-B498-43B3-948B-1728B52AA6E4}">
                <adec:decorative xmlns:adec="http://schemas.microsoft.com/office/drawing/2017/decorative" val="1"/>
              </a:ext>
            </a:extLst>
          </p:cNvPr>
          <p:cNvPicPr preferRelativeResize="0"/>
          <p:nvPr/>
        </p:nvPicPr>
        <p:blipFill rotWithShape="1">
          <a:blip r:embed="rId5">
            <a:alphaModFix/>
          </a:blip>
          <a:srcRect l="4478" t="5690" r="3567" b="4405"/>
          <a:stretch/>
        </p:blipFill>
        <p:spPr>
          <a:xfrm>
            <a:off x="6141350" y="1300000"/>
            <a:ext cx="2691000" cy="2015450"/>
          </a:xfrm>
          <a:prstGeom prst="rect">
            <a:avLst/>
          </a:prstGeom>
          <a:noFill/>
          <a:ln>
            <a:noFill/>
          </a:ln>
        </p:spPr>
      </p:pic>
      <p:sp>
        <p:nvSpPr>
          <p:cNvPr id="83" name="Google Shape;83;p16"/>
          <p:cNvSpPr txBox="1">
            <a:spLocks noGrp="1"/>
          </p:cNvSpPr>
          <p:nvPr>
            <p:ph type="body" idx="1"/>
          </p:nvPr>
        </p:nvSpPr>
        <p:spPr>
          <a:xfrm>
            <a:off x="311650" y="3463325"/>
            <a:ext cx="2691000" cy="1091100"/>
          </a:xfrm>
          <a:prstGeom prst="rect">
            <a:avLst/>
          </a:prstGeom>
          <a:solidFill>
            <a:schemeClr val="lt2"/>
          </a:solidFill>
        </p:spPr>
        <p:txBody>
          <a:bodyPr spcFirstLastPara="1" wrap="square" lIns="91425" tIns="91425" rIns="91425" bIns="91425" anchor="t" anchorCtr="0">
            <a:normAutofit lnSpcReduction="10000"/>
          </a:bodyPr>
          <a:lstStyle/>
          <a:p>
            <a:pPr marL="0" lvl="0" indent="0" algn="ctr" rtl="0">
              <a:spcBef>
                <a:spcPts val="0"/>
              </a:spcBef>
              <a:spcAft>
                <a:spcPts val="0"/>
              </a:spcAft>
              <a:buNone/>
            </a:pPr>
            <a:r>
              <a:rPr lang="nl" sz="2800" b="1" dirty="0">
                <a:solidFill>
                  <a:schemeClr val="dk1"/>
                </a:solidFill>
                <a:latin typeface="Tw Cen MT" panose="020B0602020104020603" pitchFamily="34" charset="77"/>
              </a:rPr>
              <a:t>Questionnaire &amp;</a:t>
            </a:r>
            <a:endParaRPr sz="2800" b="1" dirty="0">
              <a:solidFill>
                <a:schemeClr val="dk1"/>
              </a:solidFill>
              <a:latin typeface="Tw Cen MT" panose="020B0602020104020603" pitchFamily="34" charset="77"/>
            </a:endParaRPr>
          </a:p>
          <a:p>
            <a:pPr marL="0" lvl="0" indent="0" algn="ctr" rtl="0">
              <a:spcBef>
                <a:spcPts val="0"/>
              </a:spcBef>
              <a:spcAft>
                <a:spcPts val="0"/>
              </a:spcAft>
              <a:buNone/>
            </a:pPr>
            <a:r>
              <a:rPr lang="nl" sz="2800" b="1" dirty="0">
                <a:solidFill>
                  <a:schemeClr val="dk1"/>
                </a:solidFill>
                <a:latin typeface="Tw Cen MT" panose="020B0602020104020603" pitchFamily="34" charset="77"/>
              </a:rPr>
              <a:t>Interview</a:t>
            </a:r>
            <a:endParaRPr sz="2400" dirty="0">
              <a:latin typeface="Tw Cen MT" panose="020B0602020104020603" pitchFamily="34" charset="77"/>
            </a:endParaRPr>
          </a:p>
        </p:txBody>
      </p:sp>
      <p:sp>
        <p:nvSpPr>
          <p:cNvPr id="82" name="Google Shape;82;p16"/>
          <p:cNvSpPr txBox="1">
            <a:spLocks noGrp="1"/>
          </p:cNvSpPr>
          <p:nvPr>
            <p:ph type="body" idx="1"/>
          </p:nvPr>
        </p:nvSpPr>
        <p:spPr>
          <a:xfrm>
            <a:off x="3226500" y="3443025"/>
            <a:ext cx="2691000" cy="1091100"/>
          </a:xfrm>
          <a:prstGeom prst="rect">
            <a:avLst/>
          </a:prstGeom>
          <a:solidFill>
            <a:schemeClr val="lt2"/>
          </a:solidFill>
        </p:spPr>
        <p:txBody>
          <a:bodyPr spcFirstLastPara="1" wrap="square" lIns="91425" tIns="91425" rIns="91425" bIns="91425" anchor="t" anchorCtr="0">
            <a:normAutofit lnSpcReduction="10000"/>
          </a:bodyPr>
          <a:lstStyle/>
          <a:p>
            <a:pPr marL="0" lvl="0" indent="0" algn="ctr" rtl="0">
              <a:spcBef>
                <a:spcPts val="0"/>
              </a:spcBef>
              <a:spcAft>
                <a:spcPts val="0"/>
              </a:spcAft>
              <a:buNone/>
            </a:pPr>
            <a:r>
              <a:rPr lang="nl" sz="2800" b="1" dirty="0">
                <a:solidFill>
                  <a:schemeClr val="dk1"/>
                </a:solidFill>
                <a:latin typeface="Tw Cen MT" panose="020B0602020104020603" pitchFamily="34" charset="77"/>
              </a:rPr>
              <a:t>Class observations</a:t>
            </a:r>
            <a:endParaRPr sz="2800" dirty="0">
              <a:latin typeface="Tw Cen MT" panose="020B0602020104020603" pitchFamily="34" charset="77"/>
            </a:endParaRPr>
          </a:p>
        </p:txBody>
      </p:sp>
      <p:sp>
        <p:nvSpPr>
          <p:cNvPr id="79" name="Google Shape;79;p16"/>
          <p:cNvSpPr txBox="1">
            <a:spLocks noGrp="1"/>
          </p:cNvSpPr>
          <p:nvPr>
            <p:ph type="body" idx="1"/>
          </p:nvPr>
        </p:nvSpPr>
        <p:spPr>
          <a:xfrm>
            <a:off x="6141350" y="3463275"/>
            <a:ext cx="2691000" cy="1091100"/>
          </a:xfrm>
          <a:prstGeom prst="rect">
            <a:avLst/>
          </a:prstGeom>
          <a:solidFill>
            <a:schemeClr val="lt2"/>
          </a:solidFill>
        </p:spPr>
        <p:txBody>
          <a:bodyPr spcFirstLastPara="1" wrap="square" lIns="91425" tIns="91425" rIns="91425" bIns="91425" anchor="t" anchorCtr="0">
            <a:normAutofit/>
          </a:bodyPr>
          <a:lstStyle/>
          <a:p>
            <a:pPr marL="0" lvl="0" indent="0" algn="ctr" rtl="0">
              <a:spcBef>
                <a:spcPts val="0"/>
              </a:spcBef>
              <a:spcAft>
                <a:spcPts val="0"/>
              </a:spcAft>
              <a:buNone/>
            </a:pPr>
            <a:r>
              <a:rPr lang="nl" sz="2800" b="1" dirty="0">
                <a:solidFill>
                  <a:schemeClr val="dk1"/>
                </a:solidFill>
                <a:latin typeface="Tw Cen MT" panose="020B0602020104020603" pitchFamily="34" charset="77"/>
              </a:rPr>
              <a:t>Diary methode</a:t>
            </a:r>
            <a:endParaRPr sz="2800" b="1" dirty="0">
              <a:solidFill>
                <a:schemeClr val="dk1"/>
              </a:solidFill>
              <a:latin typeface="Tw Cen MT" panose="020B0602020104020603" pitchFamily="34" charset="77"/>
            </a:endParaRPr>
          </a:p>
          <a:p>
            <a:pPr marL="0" lvl="0" indent="0" algn="l" rtl="0">
              <a:spcBef>
                <a:spcPts val="0"/>
              </a:spcBef>
              <a:spcAft>
                <a:spcPts val="0"/>
              </a:spcAft>
              <a:buNone/>
            </a:pPr>
            <a:endParaRPr sz="1900" b="1" dirty="0">
              <a:solidFill>
                <a:schemeClr val="dk1"/>
              </a:solidFill>
            </a:endParaRPr>
          </a:p>
          <a:p>
            <a:pPr marL="0" marR="38100" lvl="0" indent="0" algn="l" rtl="0">
              <a:lnSpc>
                <a:spcPct val="128571"/>
              </a:lnSpc>
              <a:spcBef>
                <a:spcPts val="0"/>
              </a:spcBef>
              <a:spcAft>
                <a:spcPts val="0"/>
              </a:spcAft>
              <a:buNone/>
            </a:pPr>
            <a:endParaRPr sz="1691" b="1" dirty="0"/>
          </a:p>
        </p:txBody>
      </p:sp>
      <p:sp>
        <p:nvSpPr>
          <p:cNvPr id="87" name="Google Shape;87;p16"/>
          <p:cNvSpPr txBox="1"/>
          <p:nvPr/>
        </p:nvSpPr>
        <p:spPr>
          <a:xfrm>
            <a:off x="274750" y="4661700"/>
            <a:ext cx="2727900" cy="29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1000">
                <a:solidFill>
                  <a:schemeClr val="dk2"/>
                </a:solidFill>
              </a:rPr>
              <a:t>Image 1: Flyer Questionnaire</a:t>
            </a:r>
            <a:endParaRPr sz="1000">
              <a:solidFill>
                <a:schemeClr val="dk2"/>
              </a:solidFill>
            </a:endParaRPr>
          </a:p>
        </p:txBody>
      </p:sp>
      <p:sp>
        <p:nvSpPr>
          <p:cNvPr id="88" name="Google Shape;88;p16"/>
          <p:cNvSpPr txBox="1"/>
          <p:nvPr/>
        </p:nvSpPr>
        <p:spPr>
          <a:xfrm>
            <a:off x="3208050" y="4661700"/>
            <a:ext cx="2727900" cy="29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1000">
                <a:solidFill>
                  <a:schemeClr val="dk2"/>
                </a:solidFill>
              </a:rPr>
              <a:t>Image 2: Observation</a:t>
            </a:r>
            <a:endParaRPr sz="1000">
              <a:solidFill>
                <a:schemeClr val="dk2"/>
              </a:solidFill>
            </a:endParaRPr>
          </a:p>
        </p:txBody>
      </p:sp>
      <p:sp>
        <p:nvSpPr>
          <p:cNvPr id="86" name="Google Shape;86;p16"/>
          <p:cNvSpPr txBox="1"/>
          <p:nvPr/>
        </p:nvSpPr>
        <p:spPr>
          <a:xfrm>
            <a:off x="7380600" y="4713700"/>
            <a:ext cx="1763400" cy="41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1000" i="1">
                <a:solidFill>
                  <a:schemeClr val="dk2"/>
                </a:solidFill>
              </a:rPr>
              <a:t>Source: Created by the author (2025)</a:t>
            </a:r>
            <a:endParaRPr sz="1000" i="1">
              <a:solidFill>
                <a:schemeClr val="dk2"/>
              </a:solidFill>
            </a:endParaRPr>
          </a:p>
        </p:txBody>
      </p:sp>
      <p:sp>
        <p:nvSpPr>
          <p:cNvPr id="89" name="Google Shape;89;p16"/>
          <p:cNvSpPr txBox="1"/>
          <p:nvPr/>
        </p:nvSpPr>
        <p:spPr>
          <a:xfrm>
            <a:off x="6141350" y="4661700"/>
            <a:ext cx="2727900" cy="29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1000">
                <a:solidFill>
                  <a:schemeClr val="dk2"/>
                </a:solidFill>
              </a:rPr>
              <a:t>Image 3: Dairy</a:t>
            </a:r>
            <a:endParaRPr sz="1000">
              <a:solidFill>
                <a:schemeClr val="dk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17">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707350" y="0"/>
            <a:ext cx="3436650" cy="5143500"/>
          </a:xfrm>
          <a:prstGeom prst="rect">
            <a:avLst/>
          </a:prstGeom>
          <a:noFill/>
          <a:ln>
            <a:noFill/>
          </a:ln>
        </p:spPr>
      </p:pic>
      <p:sp>
        <p:nvSpPr>
          <p:cNvPr id="95" name="Google Shape;95;p17"/>
          <p:cNvSpPr txBox="1">
            <a:spLocks noGrp="1"/>
          </p:cNvSpPr>
          <p:nvPr>
            <p:ph type="title"/>
          </p:nvPr>
        </p:nvSpPr>
        <p:spPr>
          <a:xfrm>
            <a:off x="311700" y="310219"/>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nl" sz="3600" b="1" dirty="0">
                <a:latin typeface="Tw Cen MT" panose="020B0602020104020603" pitchFamily="34" charset="77"/>
                <a:ea typeface="Trebuchet MS"/>
                <a:cs typeface="Trebuchet MS"/>
                <a:sym typeface="Trebuchet MS"/>
              </a:rPr>
              <a:t>Inclusive evaluation</a:t>
            </a:r>
            <a:endParaRPr sz="3600" dirty="0">
              <a:latin typeface="Tw Cen MT" panose="020B0602020104020603" pitchFamily="34" charset="77"/>
            </a:endParaRPr>
          </a:p>
        </p:txBody>
      </p:sp>
      <p:sp>
        <p:nvSpPr>
          <p:cNvPr id="96" name="Google Shape;96;p17"/>
          <p:cNvSpPr txBox="1">
            <a:spLocks noGrp="1"/>
          </p:cNvSpPr>
          <p:nvPr>
            <p:ph type="body" idx="1"/>
          </p:nvPr>
        </p:nvSpPr>
        <p:spPr>
          <a:xfrm>
            <a:off x="311700" y="1068300"/>
            <a:ext cx="5326800" cy="3861900"/>
          </a:xfrm>
          <a:prstGeom prst="rect">
            <a:avLst/>
          </a:prstGeom>
        </p:spPr>
        <p:txBody>
          <a:bodyPr spcFirstLastPara="1" wrap="square" lIns="91425" tIns="91425" rIns="91425" bIns="91425" anchor="t" anchorCtr="0">
            <a:noAutofit/>
          </a:bodyPr>
          <a:lstStyle/>
          <a:p>
            <a:pPr marL="457200" lvl="0" indent="-376597" algn="l" rtl="0">
              <a:spcBef>
                <a:spcPts val="0"/>
              </a:spcBef>
              <a:spcAft>
                <a:spcPts val="0"/>
              </a:spcAft>
              <a:buClr>
                <a:schemeClr val="dk1"/>
              </a:buClr>
              <a:buSzPct val="100000"/>
              <a:buChar char="●"/>
            </a:pPr>
            <a:r>
              <a:rPr lang="nl" sz="2400" dirty="0">
                <a:solidFill>
                  <a:schemeClr val="dk1"/>
                </a:solidFill>
                <a:latin typeface="Tw Cen MT" panose="020B0602020104020603" pitchFamily="34" charset="77"/>
              </a:rPr>
              <a:t>InScape self-assessment tool</a:t>
            </a:r>
            <a:endParaRPr sz="2400" dirty="0">
              <a:solidFill>
                <a:schemeClr val="dk1"/>
              </a:solidFill>
              <a:latin typeface="Tw Cen MT" panose="020B0602020104020603" pitchFamily="34" charset="77"/>
            </a:endParaRPr>
          </a:p>
          <a:p>
            <a:pPr marL="457200" lvl="0" indent="-376597" algn="l" rtl="0">
              <a:spcBef>
                <a:spcPts val="0"/>
              </a:spcBef>
              <a:spcAft>
                <a:spcPts val="0"/>
              </a:spcAft>
              <a:buClr>
                <a:schemeClr val="dk1"/>
              </a:buClr>
              <a:buSzPct val="100000"/>
              <a:buChar char="●"/>
            </a:pPr>
            <a:r>
              <a:rPr lang="nl" sz="2400" dirty="0">
                <a:solidFill>
                  <a:schemeClr val="dk1"/>
                </a:solidFill>
                <a:latin typeface="Tw Cen MT" panose="020B0602020104020603" pitchFamily="34" charset="77"/>
              </a:rPr>
              <a:t>personal reflection and feedback</a:t>
            </a:r>
            <a:endParaRPr sz="2400" dirty="0">
              <a:solidFill>
                <a:schemeClr val="dk1"/>
              </a:solidFill>
              <a:latin typeface="Tw Cen MT" panose="020B0602020104020603" pitchFamily="34" charset="77"/>
            </a:endParaRPr>
          </a:p>
          <a:p>
            <a:pPr marL="457200" lvl="0" indent="-376597" algn="l" rtl="0">
              <a:spcBef>
                <a:spcPts val="0"/>
              </a:spcBef>
              <a:spcAft>
                <a:spcPts val="0"/>
              </a:spcAft>
              <a:buClr>
                <a:schemeClr val="dk1"/>
              </a:buClr>
              <a:buSzPct val="100000"/>
              <a:buChar char="●"/>
            </a:pPr>
            <a:r>
              <a:rPr lang="nl" sz="2400" dirty="0">
                <a:solidFill>
                  <a:schemeClr val="dk1"/>
                </a:solidFill>
                <a:latin typeface="Tw Cen MT" panose="020B0602020104020603" pitchFamily="34" charset="77"/>
              </a:rPr>
              <a:t>Built on I-TPACK, Universal Design for Learning (UDL) and insights into the Physical learning environment</a:t>
            </a:r>
            <a:endParaRPr sz="2400" dirty="0">
              <a:solidFill>
                <a:schemeClr val="dk1"/>
              </a:solidFill>
              <a:latin typeface="Tw Cen MT" panose="020B0602020104020603" pitchFamily="34" charset="77"/>
            </a:endParaRPr>
          </a:p>
          <a:p>
            <a:pPr marL="457200" lvl="0" indent="-364412" algn="l" rtl="0">
              <a:spcBef>
                <a:spcPts val="0"/>
              </a:spcBef>
              <a:spcAft>
                <a:spcPts val="0"/>
              </a:spcAft>
              <a:buClr>
                <a:schemeClr val="dk1"/>
              </a:buClr>
              <a:buSzPct val="91766"/>
              <a:buChar char="●"/>
            </a:pPr>
            <a:r>
              <a:rPr lang="nl" sz="2400" dirty="0">
                <a:solidFill>
                  <a:schemeClr val="dk1"/>
                </a:solidFill>
                <a:latin typeface="Tw Cen MT" panose="020B0602020104020603" pitchFamily="34" charset="77"/>
              </a:rPr>
              <a:t>Reflection across four domains: instructional design, social inclusion, learning environment and assessment </a:t>
            </a:r>
            <a:endParaRPr sz="2400" dirty="0">
              <a:solidFill>
                <a:schemeClr val="dk1"/>
              </a:solidFill>
              <a:latin typeface="Tw Cen MT" panose="020B0602020104020603" pitchFamily="34" charset="77"/>
            </a:endParaRPr>
          </a:p>
          <a:p>
            <a:pPr marL="0" lvl="0" indent="0" algn="l" rtl="0">
              <a:spcBef>
                <a:spcPts val="1200"/>
              </a:spcBef>
              <a:spcAft>
                <a:spcPts val="1200"/>
              </a:spcAft>
              <a:buNone/>
            </a:pPr>
            <a:r>
              <a:rPr lang="nl" sz="2400" dirty="0">
                <a:solidFill>
                  <a:schemeClr val="dk1"/>
                </a:solidFill>
                <a:latin typeface="Tw Cen MT" panose="020B0602020104020603" pitchFamily="34" charset="77"/>
              </a:rPr>
              <a:t>→ </a:t>
            </a:r>
            <a:r>
              <a:rPr lang="nl" sz="2400" b="1" dirty="0">
                <a:solidFill>
                  <a:schemeClr val="dk1"/>
                </a:solidFill>
                <a:latin typeface="Tw Cen MT" panose="020B0602020104020603" pitchFamily="34" charset="77"/>
              </a:rPr>
              <a:t>Ready to launch</a:t>
            </a:r>
            <a:endParaRPr sz="2400" b="1" dirty="0">
              <a:solidFill>
                <a:schemeClr val="dk1"/>
              </a:solidFill>
              <a:latin typeface="Tw Cen MT" panose="020B0602020104020603" pitchFamily="34" charset="77"/>
            </a:endParaRPr>
          </a:p>
        </p:txBody>
      </p:sp>
      <p:pic>
        <p:nvPicPr>
          <p:cNvPr id="97" name="Google Shape;97;p17">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5879976" y="1966625"/>
            <a:ext cx="3154801" cy="1411550"/>
          </a:xfrm>
          <a:prstGeom prst="rect">
            <a:avLst/>
          </a:prstGeom>
          <a:noFill/>
          <a:ln>
            <a:noFill/>
          </a:ln>
        </p:spPr>
      </p:pic>
      <p:pic>
        <p:nvPicPr>
          <p:cNvPr id="98" name="Google Shape;98;p17">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7636853" y="124838"/>
            <a:ext cx="1397926" cy="1302674"/>
          </a:xfrm>
          <a:prstGeom prst="rect">
            <a:avLst/>
          </a:prstGeom>
          <a:noFill/>
          <a:ln>
            <a:noFill/>
          </a:ln>
        </p:spPr>
      </p:pic>
      <p:sp>
        <p:nvSpPr>
          <p:cNvPr id="99" name="Google Shape;99;p17"/>
          <p:cNvSpPr txBox="1"/>
          <p:nvPr/>
        </p:nvSpPr>
        <p:spPr>
          <a:xfrm>
            <a:off x="5868475" y="3378175"/>
            <a:ext cx="2727900" cy="29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1000">
                <a:solidFill>
                  <a:schemeClr val="dk2"/>
                </a:solidFill>
              </a:rPr>
              <a:t>Image 4: InScape tool</a:t>
            </a:r>
            <a:endParaRPr sz="1000">
              <a:solidFill>
                <a:schemeClr val="dk2"/>
              </a:solidFill>
            </a:endParaRPr>
          </a:p>
        </p:txBody>
      </p:sp>
      <p:sp>
        <p:nvSpPr>
          <p:cNvPr id="100" name="Google Shape;100;p17"/>
          <p:cNvSpPr txBox="1"/>
          <p:nvPr/>
        </p:nvSpPr>
        <p:spPr>
          <a:xfrm>
            <a:off x="5879975" y="3671275"/>
            <a:ext cx="2805600" cy="40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1000" i="1">
                <a:solidFill>
                  <a:schemeClr val="dk2"/>
                </a:solidFill>
              </a:rPr>
              <a:t>Source: Created by the author (2025)</a:t>
            </a:r>
            <a:endParaRPr sz="1000" i="1">
              <a:solidFill>
                <a:schemeClr val="dk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10" name="Google Shape;110;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nl" sz="3600" b="1" dirty="0">
                <a:latin typeface="Tw Cen MT" panose="020B0602020104020603" pitchFamily="34" charset="77"/>
                <a:ea typeface="Trebuchet MS"/>
                <a:cs typeface="Trebuchet MS"/>
                <a:sym typeface="Trebuchet MS"/>
              </a:rPr>
              <a:t>UpLift</a:t>
            </a:r>
            <a:endParaRPr sz="3600" dirty="0">
              <a:latin typeface="Tw Cen MT" panose="020B0602020104020603" pitchFamily="34" charset="77"/>
            </a:endParaRPr>
          </a:p>
        </p:txBody>
      </p:sp>
      <p:pic>
        <p:nvPicPr>
          <p:cNvPr id="109" name="Google Shape;109;p18">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539677" y="77280"/>
            <a:ext cx="1292625" cy="1281299"/>
          </a:xfrm>
          <a:prstGeom prst="rect">
            <a:avLst/>
          </a:prstGeom>
          <a:noFill/>
          <a:ln>
            <a:noFill/>
          </a:ln>
        </p:spPr>
      </p:pic>
      <p:sp>
        <p:nvSpPr>
          <p:cNvPr id="105" name="Google Shape;105;p18"/>
          <p:cNvSpPr txBox="1">
            <a:spLocks noGrp="1"/>
          </p:cNvSpPr>
          <p:nvPr>
            <p:ph type="body" idx="1"/>
          </p:nvPr>
        </p:nvSpPr>
        <p:spPr>
          <a:xfrm>
            <a:off x="311700" y="1573450"/>
            <a:ext cx="3627300" cy="3388200"/>
          </a:xfrm>
          <a:prstGeom prst="rect">
            <a:avLst/>
          </a:prstGeom>
        </p:spPr>
        <p:txBody>
          <a:bodyPr spcFirstLastPara="1" wrap="square" lIns="91425" tIns="91425" rIns="91425" bIns="91425" anchor="t" anchorCtr="0">
            <a:normAutofit/>
          </a:bodyPr>
          <a:lstStyle/>
          <a:p>
            <a:pPr marL="457200" lvl="0" indent="-381000" algn="l" rtl="0">
              <a:spcBef>
                <a:spcPts val="0"/>
              </a:spcBef>
              <a:spcAft>
                <a:spcPts val="0"/>
              </a:spcAft>
              <a:buClr>
                <a:schemeClr val="dk1"/>
              </a:buClr>
              <a:buSzPts val="2400"/>
              <a:buChar char="●"/>
            </a:pPr>
            <a:r>
              <a:rPr lang="nl" sz="2400" dirty="0">
                <a:solidFill>
                  <a:schemeClr val="dk1"/>
                </a:solidFill>
                <a:latin typeface="Tw Cen MT" panose="020B0602020104020603" pitchFamily="34" charset="77"/>
              </a:rPr>
              <a:t>Reflect, design, experiment</a:t>
            </a:r>
            <a:endParaRPr sz="2400" dirty="0">
              <a:solidFill>
                <a:schemeClr val="dk1"/>
              </a:solidFill>
              <a:latin typeface="Tw Cen MT" panose="020B0602020104020603" pitchFamily="34" charset="77"/>
            </a:endParaRPr>
          </a:p>
          <a:p>
            <a:pPr marL="457200" lvl="0" indent="-381000" algn="l" rtl="0">
              <a:spcBef>
                <a:spcPts val="0"/>
              </a:spcBef>
              <a:spcAft>
                <a:spcPts val="0"/>
              </a:spcAft>
              <a:buClr>
                <a:schemeClr val="dk1"/>
              </a:buClr>
              <a:buSzPts val="2400"/>
              <a:buChar char="●"/>
            </a:pPr>
            <a:r>
              <a:rPr lang="nl" sz="2400" dirty="0">
                <a:solidFill>
                  <a:schemeClr val="dk1"/>
                </a:solidFill>
                <a:latin typeface="Tw Cen MT" panose="020B0602020104020603" pitchFamily="34" charset="77"/>
              </a:rPr>
              <a:t>Connecting teaching style with teaching space</a:t>
            </a:r>
            <a:endParaRPr sz="2400" dirty="0">
              <a:solidFill>
                <a:schemeClr val="dk1"/>
              </a:solidFill>
              <a:latin typeface="Tw Cen MT" panose="020B0602020104020603" pitchFamily="34" charset="77"/>
            </a:endParaRPr>
          </a:p>
        </p:txBody>
      </p:sp>
      <p:pic>
        <p:nvPicPr>
          <p:cNvPr id="108" name="Google Shape;108;p18">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4482550" y="1573450"/>
            <a:ext cx="4349740" cy="3262299"/>
          </a:xfrm>
          <a:prstGeom prst="rect">
            <a:avLst/>
          </a:prstGeom>
          <a:noFill/>
          <a:ln>
            <a:noFill/>
          </a:ln>
        </p:spPr>
      </p:pic>
      <p:sp>
        <p:nvSpPr>
          <p:cNvPr id="107" name="Google Shape;107;p18"/>
          <p:cNvSpPr txBox="1"/>
          <p:nvPr/>
        </p:nvSpPr>
        <p:spPr>
          <a:xfrm>
            <a:off x="4482550" y="4835747"/>
            <a:ext cx="2725200" cy="29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1000">
                <a:solidFill>
                  <a:schemeClr val="dk2"/>
                </a:solidFill>
              </a:rPr>
              <a:t>Image 5: UpLift workshop</a:t>
            </a:r>
            <a:endParaRPr sz="1000">
              <a:solidFill>
                <a:schemeClr val="dk2"/>
              </a:solidFill>
            </a:endParaRPr>
          </a:p>
        </p:txBody>
      </p:sp>
      <p:sp>
        <p:nvSpPr>
          <p:cNvPr id="106" name="Google Shape;106;p18"/>
          <p:cNvSpPr txBox="1"/>
          <p:nvPr/>
        </p:nvSpPr>
        <p:spPr>
          <a:xfrm>
            <a:off x="6664200" y="4835750"/>
            <a:ext cx="2805600" cy="40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1000" i="1">
                <a:solidFill>
                  <a:schemeClr val="dk2"/>
                </a:solidFill>
              </a:rPr>
              <a:t>Source: Created by the author (2025)</a:t>
            </a:r>
            <a:endParaRPr sz="1000" i="1">
              <a:solidFill>
                <a:schemeClr val="dk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9" name="Google Shape;119;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nl" sz="3600" b="1" dirty="0">
                <a:latin typeface="Tw Cen MT" panose="020B0602020104020603" pitchFamily="34" charset="77"/>
                <a:ea typeface="Trebuchet MS"/>
                <a:cs typeface="Trebuchet MS"/>
                <a:sym typeface="Trebuchet MS"/>
              </a:rPr>
              <a:t>UpLift worksheet</a:t>
            </a:r>
            <a:endParaRPr sz="3600" dirty="0">
              <a:latin typeface="Tw Cen MT" panose="020B0602020104020603" pitchFamily="34" charset="77"/>
            </a:endParaRPr>
          </a:p>
        </p:txBody>
      </p:sp>
      <p:sp>
        <p:nvSpPr>
          <p:cNvPr id="116" name="Google Shape;116;p19"/>
          <p:cNvSpPr txBox="1">
            <a:spLocks noGrp="1"/>
          </p:cNvSpPr>
          <p:nvPr>
            <p:ph type="body" idx="1"/>
          </p:nvPr>
        </p:nvSpPr>
        <p:spPr>
          <a:xfrm>
            <a:off x="168275" y="1573450"/>
            <a:ext cx="3191400" cy="33882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Clr>
                <a:schemeClr val="dk1"/>
              </a:buClr>
              <a:buSzPts val="2400"/>
              <a:buChar char="●"/>
            </a:pPr>
            <a:r>
              <a:rPr lang="nl" sz="2400" dirty="0">
                <a:solidFill>
                  <a:schemeClr val="dk1"/>
                </a:solidFill>
                <a:latin typeface="Tw Cen MT" panose="020B0602020104020603" pitchFamily="34" charset="77"/>
              </a:rPr>
              <a:t>The perfect match</a:t>
            </a:r>
            <a:endParaRPr sz="2400" dirty="0">
              <a:solidFill>
                <a:schemeClr val="dk1"/>
              </a:solidFill>
              <a:latin typeface="Tw Cen MT" panose="020B0602020104020603" pitchFamily="34" charset="77"/>
            </a:endParaRPr>
          </a:p>
          <a:p>
            <a:pPr marL="457200" lvl="0" indent="-381000" algn="l" rtl="0">
              <a:spcBef>
                <a:spcPts val="0"/>
              </a:spcBef>
              <a:spcAft>
                <a:spcPts val="0"/>
              </a:spcAft>
              <a:buClr>
                <a:schemeClr val="dk1"/>
              </a:buClr>
              <a:buSzPts val="2400"/>
              <a:buChar char="●"/>
            </a:pPr>
            <a:r>
              <a:rPr lang="nl" sz="2400" dirty="0">
                <a:solidFill>
                  <a:schemeClr val="dk1"/>
                </a:solidFill>
                <a:latin typeface="Tw Cen MT" panose="020B0602020104020603" pitchFamily="34" charset="77"/>
              </a:rPr>
              <a:t>Time-space organization</a:t>
            </a:r>
            <a:endParaRPr sz="2400" dirty="0">
              <a:solidFill>
                <a:schemeClr val="dk1"/>
              </a:solidFill>
              <a:latin typeface="Tw Cen MT" panose="020B0602020104020603" pitchFamily="34" charset="77"/>
            </a:endParaRPr>
          </a:p>
          <a:p>
            <a:pPr marL="0" lvl="0" indent="0" algn="l" rtl="0">
              <a:spcBef>
                <a:spcPts val="1200"/>
              </a:spcBef>
              <a:spcAft>
                <a:spcPts val="0"/>
              </a:spcAft>
              <a:buNone/>
            </a:pPr>
            <a:endParaRPr sz="2400" dirty="0">
              <a:solidFill>
                <a:schemeClr val="dk1"/>
              </a:solidFill>
              <a:latin typeface="Tw Cen MT" panose="020B0602020104020603" pitchFamily="34" charset="77"/>
            </a:endParaRPr>
          </a:p>
          <a:p>
            <a:pPr marL="0" lvl="0" indent="0" algn="ctr" rtl="0">
              <a:spcBef>
                <a:spcPts val="1200"/>
              </a:spcBef>
              <a:spcAft>
                <a:spcPts val="1200"/>
              </a:spcAft>
              <a:buNone/>
            </a:pPr>
            <a:r>
              <a:rPr lang="nl" sz="2400" i="1" dirty="0">
                <a:solidFill>
                  <a:schemeClr val="dk1"/>
                </a:solidFill>
                <a:latin typeface="Tw Cen MT" panose="020B0602020104020603" pitchFamily="34" charset="77"/>
              </a:rPr>
              <a:t>‘</a:t>
            </a:r>
            <a:r>
              <a:rPr lang="nl" sz="2400" dirty="0">
                <a:solidFill>
                  <a:schemeClr val="dk1"/>
                </a:solidFill>
                <a:latin typeface="Tw Cen MT" panose="020B0602020104020603" pitchFamily="34" charset="77"/>
              </a:rPr>
              <a:t>Which space strengthens your teaching?’ </a:t>
            </a:r>
            <a:endParaRPr sz="2400" dirty="0">
              <a:solidFill>
                <a:schemeClr val="dk1"/>
              </a:solidFill>
              <a:latin typeface="Tw Cen MT" panose="020B0602020104020603" pitchFamily="34" charset="77"/>
            </a:endParaRPr>
          </a:p>
        </p:txBody>
      </p:sp>
      <p:pic>
        <p:nvPicPr>
          <p:cNvPr id="115" name="Google Shape;115;p19" descr="A table/ worksheet we designed so that teachers could reflect on their own lesson design in the Uplift workshop."/>
          <p:cNvPicPr preferRelativeResize="0"/>
          <p:nvPr/>
        </p:nvPicPr>
        <p:blipFill>
          <a:blip r:embed="rId3">
            <a:alphaModFix/>
          </a:blip>
          <a:stretch>
            <a:fillRect/>
          </a:stretch>
        </p:blipFill>
        <p:spPr>
          <a:xfrm>
            <a:off x="3131367" y="1104398"/>
            <a:ext cx="6012634" cy="2934726"/>
          </a:xfrm>
          <a:prstGeom prst="rect">
            <a:avLst/>
          </a:prstGeom>
          <a:noFill/>
          <a:ln>
            <a:noFill/>
          </a:ln>
        </p:spPr>
      </p:pic>
      <p:sp>
        <p:nvSpPr>
          <p:cNvPr id="118" name="Google Shape;118;p19"/>
          <p:cNvSpPr txBox="1"/>
          <p:nvPr/>
        </p:nvSpPr>
        <p:spPr>
          <a:xfrm>
            <a:off x="3359675" y="4167150"/>
            <a:ext cx="4252500" cy="30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1000">
                <a:solidFill>
                  <a:schemeClr val="dk2"/>
                </a:solidFill>
              </a:rPr>
              <a:t>Figure 1: Worksheet - UpLift Workshop</a:t>
            </a:r>
            <a:endParaRPr sz="1000">
              <a:solidFill>
                <a:schemeClr val="dk2"/>
              </a:solidFill>
            </a:endParaRPr>
          </a:p>
        </p:txBody>
      </p:sp>
      <p:sp>
        <p:nvSpPr>
          <p:cNvPr id="117" name="Google Shape;117;p19"/>
          <p:cNvSpPr txBox="1"/>
          <p:nvPr/>
        </p:nvSpPr>
        <p:spPr>
          <a:xfrm>
            <a:off x="6638675" y="4167150"/>
            <a:ext cx="4111500" cy="40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1000" i="1">
                <a:solidFill>
                  <a:schemeClr val="dk2"/>
                </a:solidFill>
              </a:rPr>
              <a:t>Source: Created by the author (2025)</a:t>
            </a:r>
            <a:endParaRPr sz="1000" i="1">
              <a:solidFill>
                <a:schemeClr val="dk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nl" sz="3600" b="1" dirty="0">
                <a:latin typeface="Tw Cen MT" panose="020B0602020104020603" pitchFamily="34" charset="77"/>
                <a:ea typeface="Trebuchet MS"/>
                <a:cs typeface="Trebuchet MS"/>
                <a:sym typeface="Trebuchet MS"/>
              </a:rPr>
              <a:t>Architectural Awakening </a:t>
            </a:r>
            <a:endParaRPr sz="3600" dirty="0">
              <a:latin typeface="Tw Cen MT" panose="020B0602020104020603" pitchFamily="34" charset="77"/>
            </a:endParaRPr>
          </a:p>
        </p:txBody>
      </p:sp>
      <p:sp>
        <p:nvSpPr>
          <p:cNvPr id="125" name="Google Shape;125;p20">
            <a:extLst>
              <a:ext uri="{C183D7F6-B498-43B3-948B-1728B52AA6E4}">
                <adec:decorative xmlns:adec="http://schemas.microsoft.com/office/drawing/2017/decorative" val="1"/>
              </a:ext>
            </a:extLst>
          </p:cNvPr>
          <p:cNvSpPr/>
          <p:nvPr/>
        </p:nvSpPr>
        <p:spPr>
          <a:xfrm>
            <a:off x="311700" y="2102075"/>
            <a:ext cx="2726100" cy="1193400"/>
          </a:xfrm>
          <a:prstGeom prst="rightArrow">
            <a:avLst>
              <a:gd name="adj1" fmla="val 50000"/>
              <a:gd name="adj2" fmla="val 50000"/>
            </a:avLst>
          </a:prstGeom>
          <a:solidFill>
            <a:srgbClr val="C6BD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6" name="Google Shape;126;p20"/>
          <p:cNvSpPr txBox="1"/>
          <p:nvPr/>
        </p:nvSpPr>
        <p:spPr>
          <a:xfrm>
            <a:off x="459450" y="2429375"/>
            <a:ext cx="24306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2400" dirty="0">
                <a:solidFill>
                  <a:schemeClr val="dk1"/>
                </a:solidFill>
                <a:latin typeface="Tw Cen MT" panose="020B0602020104020603" pitchFamily="34" charset="77"/>
              </a:rPr>
              <a:t>Spatial literacy</a:t>
            </a:r>
            <a:endParaRPr sz="2400" dirty="0">
              <a:solidFill>
                <a:schemeClr val="dk1"/>
              </a:solidFill>
              <a:latin typeface="Tw Cen MT" panose="020B0602020104020603" pitchFamily="34" charset="77"/>
            </a:endParaRPr>
          </a:p>
        </p:txBody>
      </p:sp>
      <p:sp>
        <p:nvSpPr>
          <p:cNvPr id="127" name="Google Shape;127;p20">
            <a:extLst>
              <a:ext uri="{C183D7F6-B498-43B3-948B-1728B52AA6E4}">
                <adec:decorative xmlns:adec="http://schemas.microsoft.com/office/drawing/2017/decorative" val="1"/>
              </a:ext>
            </a:extLst>
          </p:cNvPr>
          <p:cNvSpPr/>
          <p:nvPr/>
        </p:nvSpPr>
        <p:spPr>
          <a:xfrm>
            <a:off x="3208950" y="2102075"/>
            <a:ext cx="2726100" cy="1193400"/>
          </a:xfrm>
          <a:prstGeom prst="rightArrow">
            <a:avLst>
              <a:gd name="adj1" fmla="val 50000"/>
              <a:gd name="adj2" fmla="val 50000"/>
            </a:avLst>
          </a:prstGeom>
          <a:solidFill>
            <a:srgbClr val="C6BD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8" name="Google Shape;128;p20"/>
          <p:cNvSpPr txBox="1"/>
          <p:nvPr/>
        </p:nvSpPr>
        <p:spPr>
          <a:xfrm>
            <a:off x="3356700" y="2429375"/>
            <a:ext cx="24306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2400" dirty="0">
                <a:solidFill>
                  <a:schemeClr val="dk1"/>
                </a:solidFill>
                <a:latin typeface="Tw Cen MT" panose="020B0602020104020603" pitchFamily="34" charset="77"/>
              </a:rPr>
              <a:t>Spatial agency</a:t>
            </a:r>
            <a:endParaRPr sz="2400" dirty="0">
              <a:solidFill>
                <a:schemeClr val="dk1"/>
              </a:solidFill>
              <a:latin typeface="Tw Cen MT" panose="020B0602020104020603" pitchFamily="34" charset="77"/>
            </a:endParaRPr>
          </a:p>
        </p:txBody>
      </p:sp>
      <p:sp>
        <p:nvSpPr>
          <p:cNvPr id="129" name="Google Shape;129;p20">
            <a:extLst>
              <a:ext uri="{C183D7F6-B498-43B3-948B-1728B52AA6E4}">
                <adec:decorative xmlns:adec="http://schemas.microsoft.com/office/drawing/2017/decorative" val="1"/>
              </a:ext>
            </a:extLst>
          </p:cNvPr>
          <p:cNvSpPr/>
          <p:nvPr/>
        </p:nvSpPr>
        <p:spPr>
          <a:xfrm>
            <a:off x="6106200" y="2102075"/>
            <a:ext cx="2849400" cy="1193400"/>
          </a:xfrm>
          <a:prstGeom prst="rightArrow">
            <a:avLst>
              <a:gd name="adj1" fmla="val 50000"/>
              <a:gd name="adj2" fmla="val 50000"/>
            </a:avLst>
          </a:prstGeom>
          <a:solidFill>
            <a:srgbClr val="C6BD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0" name="Google Shape;130;p20"/>
          <p:cNvSpPr txBox="1"/>
          <p:nvPr/>
        </p:nvSpPr>
        <p:spPr>
          <a:xfrm>
            <a:off x="6013050" y="2429375"/>
            <a:ext cx="30357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2400" dirty="0">
                <a:solidFill>
                  <a:schemeClr val="dk1"/>
                </a:solidFill>
                <a:latin typeface="Tw Cen MT" panose="020B0602020104020603" pitchFamily="34" charset="77"/>
              </a:rPr>
              <a:t>Spatial competence</a:t>
            </a:r>
            <a:endParaRPr sz="2400" dirty="0">
              <a:solidFill>
                <a:schemeClr val="dk1"/>
              </a:solidFill>
              <a:latin typeface="Tw Cen MT" panose="020B0602020104020603" pitchFamily="34" charset="77"/>
            </a:endParaRPr>
          </a:p>
        </p:txBody>
      </p:sp>
      <p:pic>
        <p:nvPicPr>
          <p:cNvPr id="131" name="Google Shape;131;p20">
            <a:extLst>
              <a:ext uri="{C183D7F6-B498-43B3-948B-1728B52AA6E4}">
                <adec:decorative xmlns:adec="http://schemas.microsoft.com/office/drawing/2017/decorative" val="1"/>
              </a:ext>
            </a:extLst>
          </p:cNvPr>
          <p:cNvPicPr preferRelativeResize="0"/>
          <p:nvPr/>
        </p:nvPicPr>
        <p:blipFill rotWithShape="1">
          <a:blip r:embed="rId3">
            <a:alphaModFix/>
          </a:blip>
          <a:srcRect t="6015" b="5252"/>
          <a:stretch/>
        </p:blipFill>
        <p:spPr>
          <a:xfrm>
            <a:off x="7728675" y="151788"/>
            <a:ext cx="1292626" cy="1159175"/>
          </a:xfrm>
          <a:prstGeom prst="rect">
            <a:avLst/>
          </a:prstGeom>
          <a:noFill/>
          <a:ln>
            <a:noFill/>
          </a:ln>
        </p:spPr>
      </p:pic>
      <p:sp>
        <p:nvSpPr>
          <p:cNvPr id="2" name="Ovaal 1">
            <a:extLst>
              <a:ext uri="{FF2B5EF4-FFF2-40B4-BE49-F238E27FC236}">
                <a16:creationId xmlns:a16="http://schemas.microsoft.com/office/drawing/2014/main" id="{CC7FEEEB-92A4-BB2F-3630-D6BA161D9B4E}"/>
              </a:ext>
              <a:ext uri="{C183D7F6-B498-43B3-948B-1728B52AA6E4}">
                <adec:decorative xmlns:adec="http://schemas.microsoft.com/office/drawing/2017/decorative" val="1"/>
              </a:ext>
            </a:extLst>
          </p:cNvPr>
          <p:cNvSpPr/>
          <p:nvPr/>
        </p:nvSpPr>
        <p:spPr>
          <a:xfrm>
            <a:off x="1666200" y="3622775"/>
            <a:ext cx="2743200" cy="1034715"/>
          </a:xfrm>
          <a:prstGeom prst="ellipse">
            <a:avLst/>
          </a:prstGeom>
          <a:solidFill>
            <a:srgbClr val="FAC1F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3" name="Ovaal 2">
            <a:extLst>
              <a:ext uri="{FF2B5EF4-FFF2-40B4-BE49-F238E27FC236}">
                <a16:creationId xmlns:a16="http://schemas.microsoft.com/office/drawing/2014/main" id="{B4757156-034E-C453-B379-63A82FC18C77}"/>
              </a:ext>
              <a:ext uri="{C183D7F6-B498-43B3-948B-1728B52AA6E4}">
                <adec:decorative xmlns:adec="http://schemas.microsoft.com/office/drawing/2017/decorative" val="1"/>
              </a:ext>
            </a:extLst>
          </p:cNvPr>
          <p:cNvSpPr/>
          <p:nvPr/>
        </p:nvSpPr>
        <p:spPr>
          <a:xfrm>
            <a:off x="4734600" y="3622775"/>
            <a:ext cx="2743200" cy="1034715"/>
          </a:xfrm>
          <a:prstGeom prst="ellipse">
            <a:avLst/>
          </a:prstGeom>
          <a:solidFill>
            <a:srgbClr val="FAC1F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ekstvak 3">
            <a:extLst>
              <a:ext uri="{FF2B5EF4-FFF2-40B4-BE49-F238E27FC236}">
                <a16:creationId xmlns:a16="http://schemas.microsoft.com/office/drawing/2014/main" id="{B877ACBE-31FC-F404-1073-77260AF154C1}"/>
              </a:ext>
            </a:extLst>
          </p:cNvPr>
          <p:cNvSpPr txBox="1"/>
          <p:nvPr/>
        </p:nvSpPr>
        <p:spPr>
          <a:xfrm>
            <a:off x="2165510" y="3856605"/>
            <a:ext cx="1744579" cy="523220"/>
          </a:xfrm>
          <a:prstGeom prst="rect">
            <a:avLst/>
          </a:prstGeom>
          <a:noFill/>
        </p:spPr>
        <p:txBody>
          <a:bodyPr wrap="square" rtlCol="0">
            <a:spAutoFit/>
          </a:bodyPr>
          <a:lstStyle/>
          <a:p>
            <a:r>
              <a:rPr lang="nl" sz="2800" dirty="0">
                <a:solidFill>
                  <a:schemeClr val="dk1"/>
                </a:solidFill>
                <a:latin typeface="Tw Cen MT" panose="020B0602020104020603" pitchFamily="34" charset="77"/>
              </a:rPr>
              <a:t>Objectives</a:t>
            </a:r>
            <a:endParaRPr lang="nl-BE" sz="2800" dirty="0"/>
          </a:p>
        </p:txBody>
      </p:sp>
      <p:sp>
        <p:nvSpPr>
          <p:cNvPr id="5" name="Tekstvak 4">
            <a:extLst>
              <a:ext uri="{FF2B5EF4-FFF2-40B4-BE49-F238E27FC236}">
                <a16:creationId xmlns:a16="http://schemas.microsoft.com/office/drawing/2014/main" id="{B083420A-6BF6-8F31-CA19-DA63BC486D12}"/>
              </a:ext>
            </a:extLst>
          </p:cNvPr>
          <p:cNvSpPr txBox="1"/>
          <p:nvPr/>
        </p:nvSpPr>
        <p:spPr>
          <a:xfrm>
            <a:off x="5233911" y="3856605"/>
            <a:ext cx="1744579" cy="523220"/>
          </a:xfrm>
          <a:prstGeom prst="rect">
            <a:avLst/>
          </a:prstGeom>
          <a:noFill/>
        </p:spPr>
        <p:txBody>
          <a:bodyPr wrap="square" rtlCol="0">
            <a:spAutoFit/>
          </a:bodyPr>
          <a:lstStyle/>
          <a:p>
            <a:r>
              <a:rPr lang="nl" sz="2800" dirty="0">
                <a:solidFill>
                  <a:schemeClr val="dk1"/>
                </a:solidFill>
                <a:latin typeface="Tw Cen MT" panose="020B0602020104020603" pitchFamily="34" charset="77"/>
              </a:rPr>
              <a:t>Affectives</a:t>
            </a:r>
            <a:endParaRPr lang="nl-BE"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1"/>
          <p:cNvSpPr txBox="1">
            <a:spLocks noGrp="1"/>
          </p:cNvSpPr>
          <p:nvPr>
            <p:ph type="title"/>
          </p:nvPr>
        </p:nvSpPr>
        <p:spPr>
          <a:xfrm>
            <a:off x="311700" y="-663339"/>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dirty="0"/>
              <a:t>Classroom design</a:t>
            </a:r>
            <a:endParaRPr dirty="0"/>
          </a:p>
        </p:txBody>
      </p:sp>
      <p:sp>
        <p:nvSpPr>
          <p:cNvPr id="137" name="Google Shape;137;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38" name="Google Shape;138;p21" descr="A picture of a classroom in 1930: a lot of tables all facing foreward to the teacher who stands in the front of the room. "/>
          <p:cNvPicPr preferRelativeResize="0"/>
          <p:nvPr/>
        </p:nvPicPr>
        <p:blipFill>
          <a:blip r:embed="rId3">
            <a:alphaModFix/>
          </a:blip>
          <a:stretch>
            <a:fillRect/>
          </a:stretch>
        </p:blipFill>
        <p:spPr>
          <a:xfrm>
            <a:off x="311700" y="1268567"/>
            <a:ext cx="3865875" cy="2416182"/>
          </a:xfrm>
          <a:prstGeom prst="rect">
            <a:avLst/>
          </a:prstGeom>
          <a:noFill/>
          <a:ln>
            <a:noFill/>
          </a:ln>
        </p:spPr>
      </p:pic>
      <p:pic>
        <p:nvPicPr>
          <p:cNvPr id="139" name="Google Shape;139;p21" descr="A picture of a classroom in 2026: a lot of tables all facing foreward to the teacher who stands in the front of the room. "/>
          <p:cNvPicPr preferRelativeResize="0"/>
          <p:nvPr/>
        </p:nvPicPr>
        <p:blipFill>
          <a:blip r:embed="rId4">
            <a:alphaModFix/>
          </a:blip>
          <a:stretch>
            <a:fillRect/>
          </a:stretch>
        </p:blipFill>
        <p:spPr>
          <a:xfrm>
            <a:off x="4294201" y="1268575"/>
            <a:ext cx="4624221" cy="2416174"/>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9946560433F2B4BAC6115A870028350" ma:contentTypeVersion="19" ma:contentTypeDescription="Create a new document." ma:contentTypeScope="" ma:versionID="c0a8b1796a8dd6b38852de74ff080729">
  <xsd:schema xmlns:xsd="http://www.w3.org/2001/XMLSchema" xmlns:xs="http://www.w3.org/2001/XMLSchema" xmlns:p="http://schemas.microsoft.com/office/2006/metadata/properties" xmlns:ns2="f04adec5-321f-46c9-8d8f-d278d5019d73" xmlns:ns3="98a9eb8c-6a01-428e-9f5d-17b5596ff277" targetNamespace="http://schemas.microsoft.com/office/2006/metadata/properties" ma:root="true" ma:fieldsID="88a703fd55f415ae93a6b4d1954400f5" ns2:_="" ns3:_="">
    <xsd:import namespace="f04adec5-321f-46c9-8d8f-d278d5019d73"/>
    <xsd:import namespace="98a9eb8c-6a01-428e-9f5d-17b5596ff27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4adec5-321f-46c9-8d8f-d278d5019d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18109bd-626c-4cb5-b457-7c830300b9dd" ma:termSetId="09814cd3-568e-fe90-9814-8d621ff8fb84" ma:anchorId="fba54fb3-c3e1-fe81-a776-ca4b69148c4d" ma:open="true" ma:isKeyword="false">
      <xsd:complexType>
        <xsd:sequence>
          <xsd:element ref="pc:Terms" minOccurs="0" maxOccurs="1"/>
        </xsd:sequence>
      </xsd:complexType>
    </xsd:element>
    <xsd:element name="MediaServiceDateTaken" ma:index="22" nillable="true" ma:displayName="MediaServiceDateTaken" ma:hidden="true" ma:internalName="MediaServiceDateTaken"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8a9eb8c-6a01-428e-9f5d-17b5596ff27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47ea14bd-29b4-46a6-9b71-aedf54cf4907}" ma:internalName="TaxCatchAll" ma:showField="CatchAllData" ma:web="98a9eb8c-6a01-428e-9f5d-17b5596ff27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04adec5-321f-46c9-8d8f-d278d5019d73">
      <Terms xmlns="http://schemas.microsoft.com/office/infopath/2007/PartnerControls"/>
    </lcf76f155ced4ddcb4097134ff3c332f>
    <TaxCatchAll xmlns="98a9eb8c-6a01-428e-9f5d-17b5596ff277" xsi:nil="true"/>
  </documentManagement>
</p:properties>
</file>

<file path=customXml/itemProps1.xml><?xml version="1.0" encoding="utf-8"?>
<ds:datastoreItem xmlns:ds="http://schemas.openxmlformats.org/officeDocument/2006/customXml" ds:itemID="{B39B63D2-BE81-4B27-B5C3-6B0C13C5B828}">
  <ds:schemaRefs>
    <ds:schemaRef ds:uri="http://schemas.microsoft.com/sharepoint/v3/contenttype/forms"/>
  </ds:schemaRefs>
</ds:datastoreItem>
</file>

<file path=customXml/itemProps2.xml><?xml version="1.0" encoding="utf-8"?>
<ds:datastoreItem xmlns:ds="http://schemas.openxmlformats.org/officeDocument/2006/customXml" ds:itemID="{5119D1F0-8FD3-4F69-81EC-DC7D4A457D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4adec5-321f-46c9-8d8f-d278d5019d73"/>
    <ds:schemaRef ds:uri="98a9eb8c-6a01-428e-9f5d-17b5596ff2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511113-3C4C-4F60-86E8-A01F8442CE06}">
  <ds:schemaRefs>
    <ds:schemaRef ds:uri="http://purl.org/dc/terms/"/>
    <ds:schemaRef ds:uri="98a9eb8c-6a01-428e-9f5d-17b5596ff277"/>
    <ds:schemaRef ds:uri="f04adec5-321f-46c9-8d8f-d278d5019d73"/>
    <ds:schemaRef ds:uri="http://schemas.microsoft.com/office/2006/documentManagement/types"/>
    <ds:schemaRef ds:uri="http://purl.org/dc/dcmitype/"/>
    <ds:schemaRef ds:uri="http://purl.org/dc/elements/1.1/"/>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3264</TotalTime>
  <Words>4347</Words>
  <Application>Microsoft Macintosh PowerPoint</Application>
  <PresentationFormat>Diavoorstelling (16:9)</PresentationFormat>
  <Paragraphs>221</Paragraphs>
  <Slides>15</Slides>
  <Notes>15</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15</vt:i4>
      </vt:variant>
    </vt:vector>
  </HeadingPairs>
  <TitlesOfParts>
    <vt:vector size="20" baseType="lpstr">
      <vt:lpstr>Arial</vt:lpstr>
      <vt:lpstr>Calibri</vt:lpstr>
      <vt:lpstr>Trebuchet MS</vt:lpstr>
      <vt:lpstr>Tw Cen MT</vt:lpstr>
      <vt:lpstr>Simple Light</vt:lpstr>
      <vt:lpstr>I-TeachLab: Integrating Universal Design for Learning Across Teaching, Assessment and Space </vt:lpstr>
      <vt:lpstr>Introducing the project</vt:lpstr>
      <vt:lpstr>The three core pillars of the project</vt:lpstr>
      <vt:lpstr>Data collection </vt:lpstr>
      <vt:lpstr>Inclusive evaluation</vt:lpstr>
      <vt:lpstr>UpLift</vt:lpstr>
      <vt:lpstr>UpLift worksheet</vt:lpstr>
      <vt:lpstr>Architectural Awakening </vt:lpstr>
      <vt:lpstr>Classroom design</vt:lpstr>
      <vt:lpstr>This room </vt:lpstr>
      <vt:lpstr>Example</vt:lpstr>
      <vt:lpstr>Teacher’s Rider</vt:lpstr>
      <vt:lpstr>The Teacher’s Rider</vt:lpstr>
      <vt:lpstr>From research to space: the I-TeachLab</vt:lpstr>
      <vt:lpstr>Questions? Or more information about our trainingtools? sanne.balendonck@uhasselt.be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Microsoft Office User</cp:lastModifiedBy>
  <cp:revision>7</cp:revision>
  <cp:lastPrinted>2026-03-17T13:28:45Z</cp:lastPrinted>
  <dcterms:modified xsi:type="dcterms:W3CDTF">2026-03-19T14:32:25Z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0x01010069946560433F2B4BAC6115A870028350</vt:lpwstr>
  </property>
  <property fmtid="{D5CDD505-2E9C-101B-9397-08002B2CF9AE}" pid="3" name="MediaServiceImageTags">
    <vt:lpwstr/>
  </property>
</Properties>
</file>